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3" r:id="rId19"/>
    <p:sldId id="264" r:id="rId20"/>
    <p:sldId id="265" r:id="rId21"/>
    <p:sldId id="262" r:id="rId22"/>
    <p:sldId id="266" r:id="rId23"/>
    <p:sldId id="267" r:id="rId24"/>
  </p:sldIdLst>
  <p:sldSz cx="6858000" cy="9144000" type="screen4x3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70C"/>
    <a:srgbClr val="FFFF89"/>
    <a:srgbClr val="FDD235"/>
    <a:srgbClr val="CC392E"/>
    <a:srgbClr val="FAE486"/>
    <a:srgbClr val="FF9966"/>
    <a:srgbClr val="F6F254"/>
    <a:srgbClr val="415800"/>
    <a:srgbClr val="D8F353"/>
    <a:srgbClr val="E3E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1764" y="375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BDED5-A922-4973-A7CD-F57D5BEA8A67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84A1C-0176-4E7D-98E6-C76322EBF788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7822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84A1C-0176-4E7D-98E6-C76322EBF788}" type="slidenum">
              <a:rPr lang="sl-SI" smtClean="0"/>
              <a:t>6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324425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84A1C-0176-4E7D-98E6-C76322EBF788}" type="slidenum">
              <a:rPr lang="sl-SI" smtClean="0"/>
              <a:t>7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00936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84A1C-0176-4E7D-98E6-C76322EBF788}" type="slidenum">
              <a:rPr lang="sl-SI" smtClean="0"/>
              <a:t>13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48070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84A1C-0176-4E7D-98E6-C76322EBF788}" type="slidenum">
              <a:rPr lang="sl-SI" smtClean="0"/>
              <a:t>15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73769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84A1C-0176-4E7D-98E6-C76322EBF788}" type="slidenum">
              <a:rPr lang="sl-SI" smtClean="0"/>
              <a:t>18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923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84A1C-0176-4E7D-98E6-C76322EBF788}" type="slidenum">
              <a:rPr lang="sl-SI" smtClean="0"/>
              <a:t>21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81618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9217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23002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6962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18762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777280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71695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21965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60597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85642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1033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195467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B3A5-2582-4EBC-953B-B816D0C4273B}" type="datetimeFigureOut">
              <a:rPr lang="sl-SI" smtClean="0"/>
              <a:t>29. 01. 2022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D1A2E-EB3D-466D-B3EF-23C6CE305D7D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03930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3" Type="http://schemas.openxmlformats.org/officeDocument/2006/relationships/image" Target="../media/image238.png"/><Relationship Id="rId21" Type="http://schemas.openxmlformats.org/officeDocument/2006/relationships/image" Target="../media/image256.png"/><Relationship Id="rId34" Type="http://schemas.openxmlformats.org/officeDocument/2006/relationships/image" Target="../media/image269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33" Type="http://schemas.openxmlformats.org/officeDocument/2006/relationships/image" Target="../media/image26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29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9.png"/><Relationship Id="rId32" Type="http://schemas.openxmlformats.org/officeDocument/2006/relationships/image" Target="../media/image267.png"/><Relationship Id="rId37" Type="http://schemas.openxmlformats.org/officeDocument/2006/relationships/image" Target="../media/image272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28" Type="http://schemas.openxmlformats.org/officeDocument/2006/relationships/image" Target="../media/image263.png"/><Relationship Id="rId36" Type="http://schemas.openxmlformats.org/officeDocument/2006/relationships/image" Target="../media/image271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31" Type="http://schemas.openxmlformats.org/officeDocument/2006/relationships/image" Target="../media/image266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Relationship Id="rId27" Type="http://schemas.openxmlformats.org/officeDocument/2006/relationships/image" Target="../media/image262.png"/><Relationship Id="rId30" Type="http://schemas.openxmlformats.org/officeDocument/2006/relationships/image" Target="../media/image265.png"/><Relationship Id="rId35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18" Type="http://schemas.openxmlformats.org/officeDocument/2006/relationships/image" Target="../media/image289.png"/><Relationship Id="rId3" Type="http://schemas.openxmlformats.org/officeDocument/2006/relationships/image" Target="../media/image274.png"/><Relationship Id="rId21" Type="http://schemas.openxmlformats.org/officeDocument/2006/relationships/image" Target="../media/image292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17" Type="http://schemas.openxmlformats.org/officeDocument/2006/relationships/image" Target="../media/image288.jpeg"/><Relationship Id="rId2" Type="http://schemas.openxmlformats.org/officeDocument/2006/relationships/image" Target="../media/image273.png"/><Relationship Id="rId16" Type="http://schemas.openxmlformats.org/officeDocument/2006/relationships/image" Target="../media/image287.png"/><Relationship Id="rId20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23" Type="http://schemas.openxmlformats.org/officeDocument/2006/relationships/image" Target="../media/image294.png"/><Relationship Id="rId10" Type="http://schemas.openxmlformats.org/officeDocument/2006/relationships/image" Target="../media/image281.png"/><Relationship Id="rId19" Type="http://schemas.openxmlformats.org/officeDocument/2006/relationships/image" Target="../media/image290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Relationship Id="rId22" Type="http://schemas.openxmlformats.org/officeDocument/2006/relationships/image" Target="../media/image29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18" Type="http://schemas.openxmlformats.org/officeDocument/2006/relationships/image" Target="../media/image311.png"/><Relationship Id="rId26" Type="http://schemas.openxmlformats.org/officeDocument/2006/relationships/image" Target="../media/image319.png"/><Relationship Id="rId3" Type="http://schemas.openxmlformats.org/officeDocument/2006/relationships/image" Target="../media/image296.png"/><Relationship Id="rId21" Type="http://schemas.openxmlformats.org/officeDocument/2006/relationships/image" Target="../media/image314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10.png"/><Relationship Id="rId25" Type="http://schemas.openxmlformats.org/officeDocument/2006/relationships/image" Target="../media/image318.png"/><Relationship Id="rId2" Type="http://schemas.openxmlformats.org/officeDocument/2006/relationships/image" Target="../media/image295.png"/><Relationship Id="rId16" Type="http://schemas.openxmlformats.org/officeDocument/2006/relationships/image" Target="../media/image309.png"/><Relationship Id="rId20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24" Type="http://schemas.openxmlformats.org/officeDocument/2006/relationships/image" Target="../media/image317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23" Type="http://schemas.openxmlformats.org/officeDocument/2006/relationships/image" Target="../media/image316.png"/><Relationship Id="rId28" Type="http://schemas.openxmlformats.org/officeDocument/2006/relationships/image" Target="../media/image321.png"/><Relationship Id="rId10" Type="http://schemas.openxmlformats.org/officeDocument/2006/relationships/image" Target="../media/image303.jpeg"/><Relationship Id="rId19" Type="http://schemas.openxmlformats.org/officeDocument/2006/relationships/image" Target="../media/image312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Relationship Id="rId22" Type="http://schemas.openxmlformats.org/officeDocument/2006/relationships/image" Target="../media/image315.png"/><Relationship Id="rId27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71" y="7334742"/>
            <a:ext cx="2995619" cy="1631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oljeZBesedilom 1"/>
          <p:cNvSpPr txBox="1"/>
          <p:nvPr/>
        </p:nvSpPr>
        <p:spPr>
          <a:xfrm>
            <a:off x="188640" y="251520"/>
            <a:ext cx="6467912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l-SI" sz="2000" b="1" dirty="0" smtClean="0">
                <a:solidFill>
                  <a:schemeClr val="bg1"/>
                </a:solidFill>
                <a:latin typeface="Cascadia Mono SemiBold" pitchFamily="49" charset="0"/>
                <a:cs typeface="Cascadia Mono SemiBold" pitchFamily="49" charset="0"/>
              </a:rPr>
              <a:t>OSNOVE PODATKOVNIH BAZ</a:t>
            </a:r>
            <a:endParaRPr lang="sl-SI" sz="2000" b="1" dirty="0">
              <a:solidFill>
                <a:schemeClr val="bg1"/>
              </a:solidFill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5" name="PoljeZBesedilom 2"/>
          <p:cNvSpPr txBox="1"/>
          <p:nvPr/>
        </p:nvSpPr>
        <p:spPr>
          <a:xfrm>
            <a:off x="195894" y="1187624"/>
            <a:ext cx="2945074" cy="11079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OSNOVNE INFORMACIJE: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delamo s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podatkovnimi bazami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njimi upravljamo s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sistemi za upravljanje PB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SUPB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poznamo relacijske, objektne, dokumentne,..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relacijo si predstavljamo kot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dobre lastnosti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relacijskega podatkovnega modela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formalno definiran, neodvisen od fizičnega shranjevanja podatkov, močni poizvedovalni jeziki</a:t>
            </a:r>
          </a:p>
        </p:txBody>
      </p:sp>
      <p:sp>
        <p:nvSpPr>
          <p:cNvPr id="6" name="PoljeZBesedilom 29"/>
          <p:cNvSpPr txBox="1"/>
          <p:nvPr/>
        </p:nvSpPr>
        <p:spPr>
          <a:xfrm>
            <a:off x="188641" y="755576"/>
            <a:ext cx="6467911" cy="307777"/>
          </a:xfrm>
          <a:prstGeom prst="rect">
            <a:avLst/>
          </a:prstGeom>
          <a:solidFill>
            <a:srgbClr val="37A37A"/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RELACIJSKI PODATKOVNI MODEL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188641" y="2428310"/>
            <a:ext cx="2160239" cy="12311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TERMINOLOGIJA: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2D tabela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poimenovan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stolpec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dovoljene vrednosti atributov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-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terica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vrstica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tabeli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števnost relacije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število vrstic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stopnja relacije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število atributov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relacijska PB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množica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normaliziranih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relacij z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enoličnimi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imeni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02788" y="1127673"/>
            <a:ext cx="1991628" cy="840849"/>
            <a:chOff x="3140969" y="1153104"/>
            <a:chExt cx="2206031" cy="89954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969" y="1153104"/>
              <a:ext cx="2016224" cy="899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072" y="1187624"/>
              <a:ext cx="1269928" cy="260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2410842" y="1968522"/>
            <a:ext cx="2890365" cy="1300195"/>
            <a:chOff x="2416022" y="2000266"/>
            <a:chExt cx="2616852" cy="1110209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135" r="68113" b="4466"/>
            <a:stretch/>
          </p:blipFill>
          <p:spPr bwMode="auto">
            <a:xfrm>
              <a:off x="2416022" y="2555370"/>
              <a:ext cx="724946" cy="485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59"/>
            <a:stretch/>
          </p:blipFill>
          <p:spPr bwMode="auto">
            <a:xfrm>
              <a:off x="3145119" y="2000266"/>
              <a:ext cx="1887755" cy="1110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PoljeZBesedilom 2"/>
          <p:cNvSpPr txBox="1"/>
          <p:nvPr/>
        </p:nvSpPr>
        <p:spPr>
          <a:xfrm>
            <a:off x="5297933" y="1191568"/>
            <a:ext cx="1296144" cy="984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RELACIJA: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matematična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stopnje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nad domenami atributov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torej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podmnožica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kartezičnega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produkta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atributov</a:t>
            </a:r>
          </a:p>
        </p:txBody>
      </p:sp>
      <p:sp>
        <p:nvSpPr>
          <p:cNvPr id="15" name="PoljeZBesedilom 2"/>
          <p:cNvSpPr txBox="1"/>
          <p:nvPr/>
        </p:nvSpPr>
        <p:spPr>
          <a:xfrm>
            <a:off x="4469607" y="1760955"/>
            <a:ext cx="757304" cy="415498"/>
          </a:xfrm>
          <a:prstGeom prst="rect">
            <a:avLst/>
          </a:prstGeom>
          <a:solidFill>
            <a:srgbClr val="FFF3F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relacija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tabela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stolpci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829" y="2256787"/>
            <a:ext cx="2299857" cy="17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PoljeZBesedilom 2"/>
          <p:cNvSpPr txBox="1"/>
          <p:nvPr/>
        </p:nvSpPr>
        <p:spPr>
          <a:xfrm>
            <a:off x="5323357" y="2483768"/>
            <a:ext cx="138096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vsaki relaciji pripada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relacijska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shema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 predstavlja pomen relacije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111440" y="3268717"/>
            <a:ext cx="3384376" cy="1600438"/>
            <a:chOff x="2708920" y="3707904"/>
            <a:chExt cx="3384376" cy="1600438"/>
          </a:xfrm>
        </p:grpSpPr>
        <p:sp>
          <p:nvSpPr>
            <p:cNvPr id="21" name="PoljeZBesedilom 2"/>
            <p:cNvSpPr txBox="1"/>
            <p:nvPr/>
          </p:nvSpPr>
          <p:spPr>
            <a:xfrm>
              <a:off x="2708920" y="3707904"/>
              <a:ext cx="3384376" cy="16004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sheme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in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relacije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6345" y="3923928"/>
              <a:ext cx="3227491" cy="963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039" y="4875867"/>
              <a:ext cx="2378423" cy="351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15" y="2981243"/>
            <a:ext cx="2103702" cy="41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PoljeZBesedilom 2"/>
          <p:cNvSpPr txBox="1"/>
          <p:nvPr/>
        </p:nvSpPr>
        <p:spPr>
          <a:xfrm>
            <a:off x="228066" y="3779912"/>
            <a:ext cx="2739752" cy="11233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LASTNOSTI RELACIJE:</a:t>
            </a:r>
            <a:endParaRPr lang="sl-SI" sz="8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 relacije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enolično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elica tabele ima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natančno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atomarno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 atributa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enolično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znotraj relacije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 atributa so 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iste domene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vrstica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enolična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znotraj relacije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vrstni red atributov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nepomemben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vrstni red vrstic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nepomemben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32470" y="4981314"/>
            <a:ext cx="2751591" cy="2123658"/>
            <a:chOff x="210256" y="4981314"/>
            <a:chExt cx="2751591" cy="2123658"/>
          </a:xfrm>
        </p:grpSpPr>
        <p:sp>
          <p:nvSpPr>
            <p:cNvPr id="26" name="PoljeZBesedilom 2"/>
            <p:cNvSpPr txBox="1"/>
            <p:nvPr/>
          </p:nvSpPr>
          <p:spPr>
            <a:xfrm>
              <a:off x="210256" y="4981314"/>
              <a:ext cx="2751591" cy="2123658"/>
            </a:xfrm>
            <a:prstGeom prst="rect">
              <a:avLst/>
            </a:prstGeom>
            <a:solidFill>
              <a:srgbClr val="D6B7E7"/>
            </a:solidFill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900" b="1" dirty="0" smtClean="0">
                  <a:solidFill>
                    <a:schemeClr val="accent4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FUNKCIONALNE ODVISNOSTI:</a:t>
              </a:r>
              <a:endParaRPr lang="sl-SI" sz="8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poleg funkcionalnih poznamo še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večvrednostne 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in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stične</a:t>
              </a: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ki so pomembne na višji ravni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normalizacije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imamo relacijsko shemo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dve podmnožici atributov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X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in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Y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označimo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X </a:t>
              </a:r>
              <a:r>
                <a:rPr lang="sl-SI" sz="9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→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Y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X</a:t>
              </a:r>
              <a:r>
                <a:rPr lang="pl-PL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funkcionalno </a:t>
              </a:r>
              <a:r>
                <a:rPr lang="pl-PL" sz="800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določa </a:t>
              </a:r>
              <a:r>
                <a:rPr lang="pl-PL" sz="8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Y</a:t>
              </a:r>
              <a:r>
                <a:rPr lang="pl-PL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oziroma oziroma </a:t>
              </a:r>
              <a:r>
                <a:rPr lang="pl-PL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Y</a:t>
              </a:r>
              <a:r>
                <a:rPr lang="pl-PL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je funkcionalno </a:t>
              </a:r>
              <a:r>
                <a:rPr lang="pl-PL" sz="800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odvisen </a:t>
              </a:r>
              <a:r>
                <a:rPr lang="pl-PL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od </a:t>
              </a:r>
              <a:r>
                <a:rPr lang="pl-PL" sz="8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X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to se zgodi ko </a:t>
              </a:r>
              <a:r>
                <a:rPr lang="pl-PL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ne obstajata </a:t>
              </a:r>
              <a:r>
                <a:rPr lang="pl-PL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vrstici ki se ujemata v </a:t>
              </a:r>
              <a:r>
                <a:rPr lang="pl-PL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X</a:t>
              </a:r>
              <a:r>
                <a:rPr lang="pl-PL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in se ne ujemata v </a:t>
              </a:r>
              <a:r>
                <a:rPr lang="pl-PL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Y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označimo z črko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F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97" y="6516215"/>
              <a:ext cx="2600945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18" y="6790026"/>
              <a:ext cx="1996884" cy="238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3123434" y="4924824"/>
            <a:ext cx="2567323" cy="1600438"/>
            <a:chOff x="3082766" y="5047584"/>
            <a:chExt cx="2567323" cy="1600438"/>
          </a:xfrm>
        </p:grpSpPr>
        <p:sp>
          <p:nvSpPr>
            <p:cNvPr id="30" name="PoljeZBesedilom 2"/>
            <p:cNvSpPr txBox="1"/>
            <p:nvPr/>
          </p:nvSpPr>
          <p:spPr>
            <a:xfrm>
              <a:off x="3082766" y="5047584"/>
              <a:ext cx="2567323" cy="16004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relacijske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funkcionalne odvisnosti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2834" y="5249296"/>
              <a:ext cx="2378641" cy="1283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PoljeZBesedilom 2"/>
          <p:cNvSpPr txBox="1"/>
          <p:nvPr/>
        </p:nvSpPr>
        <p:spPr>
          <a:xfrm>
            <a:off x="226405" y="7236295"/>
            <a:ext cx="2063012" cy="754053"/>
          </a:xfrm>
          <a:prstGeom prst="rect">
            <a:avLst/>
          </a:prstGeom>
          <a:solidFill>
            <a:srgbClr val="EBB3EB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660066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KLJUČI RELACIJE:</a:t>
            </a:r>
            <a:endParaRPr lang="sl-SI" sz="800" b="1" dirty="0" smtClean="0">
              <a:solidFill>
                <a:srgbClr val="660066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katere vrednosti moramo poznati da se 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sklicujemo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relacijo?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množica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atributov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enolično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določajo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vrstico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793032" y="7966436"/>
            <a:ext cx="0" cy="27797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140063" y="6971542"/>
            <a:ext cx="262868" cy="26475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oljeZBesedilom 2"/>
          <p:cNvSpPr txBox="1"/>
          <p:nvPr/>
        </p:nvSpPr>
        <p:spPr>
          <a:xfrm>
            <a:off x="4141629" y="7412471"/>
            <a:ext cx="2363456" cy="754053"/>
          </a:xfrm>
          <a:prstGeom prst="rect">
            <a:avLst/>
          </a:prstGeom>
          <a:solidFill>
            <a:srgbClr val="EBB3EB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48004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VRSTE</a:t>
            </a:r>
            <a:r>
              <a:rPr lang="sl-SI" sz="800" b="1" dirty="0" smtClean="0">
                <a:solidFill>
                  <a:srgbClr val="480048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solidFill>
                  <a:srgbClr val="660066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primarni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ključ: izberemo kandidata za ključ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solidFill>
                  <a:srgbClr val="660066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tuji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ključ: referenca na primarni ključ druge tabele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solidFill>
                  <a:srgbClr val="660066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kandidat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ključ: vsi minimalni superključi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solidFill>
                  <a:srgbClr val="660066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superključ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nadključ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množica atributov ki ni nujno najmanjša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3" name="PoljeZBesedilom 2"/>
          <p:cNvSpPr txBox="1"/>
          <p:nvPr/>
        </p:nvSpPr>
        <p:spPr>
          <a:xfrm>
            <a:off x="388560" y="8350192"/>
            <a:ext cx="1738702" cy="446276"/>
          </a:xfrm>
          <a:prstGeom prst="rect">
            <a:avLst/>
          </a:prstGeom>
          <a:solidFill>
            <a:srgbClr val="EBB3EB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48004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POGOJA</a:t>
            </a:r>
            <a:r>
              <a:rPr lang="sl-SI" sz="800" b="1" dirty="0" smtClean="0">
                <a:solidFill>
                  <a:srgbClr val="480048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X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→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vsi ostali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obstaja taka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manjša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množica X </a:t>
            </a:r>
          </a:p>
        </p:txBody>
      </p:sp>
      <p:sp>
        <p:nvSpPr>
          <p:cNvPr id="40" name="PoljeZBesedilom 2"/>
          <p:cNvSpPr txBox="1"/>
          <p:nvPr/>
        </p:nvSpPr>
        <p:spPr>
          <a:xfrm>
            <a:off x="3151481" y="6564505"/>
            <a:ext cx="1922881" cy="7540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OMEJITVE:</a:t>
            </a:r>
            <a:endParaRPr lang="sl-SI" sz="8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omejitve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domene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pravila za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celovitost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števnost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splošne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omejitve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4" name="PoljeZBesedilom 2"/>
          <p:cNvSpPr txBox="1"/>
          <p:nvPr/>
        </p:nvSpPr>
        <p:spPr>
          <a:xfrm>
            <a:off x="5760509" y="5204818"/>
            <a:ext cx="802918" cy="630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celovitosti podatkov </a:t>
            </a:r>
            <a:r>
              <a:rPr lang="sl-SI" sz="7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celovitost</a:t>
            </a:r>
            <a:r>
              <a:rPr lang="sl-SI" sz="7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entitet</a:t>
            </a:r>
            <a:r>
              <a:rPr lang="sl-SI" sz="7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povezav</a:t>
            </a:r>
            <a:endParaRPr lang="sl-SI" sz="700" b="1" dirty="0">
              <a:solidFill>
                <a:schemeClr val="tx2">
                  <a:lumMod val="75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5" name="PoljeZBesedilom 2"/>
          <p:cNvSpPr txBox="1"/>
          <p:nvPr/>
        </p:nvSpPr>
        <p:spPr>
          <a:xfrm>
            <a:off x="5254902" y="6702237"/>
            <a:ext cx="1268999" cy="538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Vrednost NULL:</a:t>
            </a: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neznana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nerelavantna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to vrstico, je odsotnost podatka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!</a:t>
            </a:r>
            <a:endParaRPr lang="sl-SI" sz="7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6" name="PoljeZBesedilom 2"/>
          <p:cNvSpPr txBox="1"/>
          <p:nvPr/>
        </p:nvSpPr>
        <p:spPr>
          <a:xfrm>
            <a:off x="5770087" y="5885273"/>
            <a:ext cx="934230" cy="630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omejitev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entitete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pomeni da nobena vrednost atributa ki je del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sme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biti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NULL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</a:t>
            </a:r>
            <a:endParaRPr lang="sl-SI" sz="700" b="1" dirty="0">
              <a:solidFill>
                <a:schemeClr val="tx2">
                  <a:lumMod val="75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7" name="PoljeZBesedilom 2"/>
          <p:cNvSpPr txBox="1"/>
          <p:nvPr/>
        </p:nvSpPr>
        <p:spPr>
          <a:xfrm>
            <a:off x="5425117" y="8266441"/>
            <a:ext cx="1138310" cy="630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omejitev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povezav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pomeni da se morajo tuji ključi 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popolnoma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skladat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pa bit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NULL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celoti</a:t>
            </a:r>
            <a:endParaRPr lang="sl-SI" sz="700" b="1" dirty="0">
              <a:solidFill>
                <a:schemeClr val="tx2">
                  <a:lumMod val="75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188640" y="179512"/>
            <a:ext cx="2952328" cy="1231106"/>
          </a:xfrm>
          <a:prstGeom prst="rect">
            <a:avLst/>
          </a:prstGeom>
          <a:solidFill>
            <a:srgbClr val="E3E66C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6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KONFLIKTNE SPREMEMBE</a:t>
            </a:r>
            <a:endParaRPr lang="sl-SI" sz="900" b="1" dirty="0" smtClean="0">
              <a:solidFill>
                <a:srgbClr val="3E6C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neko stran zahteva več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neodvisnih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transakcij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rešitve z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zaklepanjem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te protokole zaklepanja skrbi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upravljalec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transakcij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vsaka transakcija lahko pridobi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deljeno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pa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ekskluzivno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zaklepanje preden se lahko stran bere ali spreminja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ekskluzivno zaklepanje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more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biti odobremo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dvema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naenkrat</a:t>
            </a:r>
          </a:p>
        </p:txBody>
      </p:sp>
      <p:sp>
        <p:nvSpPr>
          <p:cNvPr id="3" name="PoljeZBesedilom 2"/>
          <p:cNvSpPr txBox="1"/>
          <p:nvPr/>
        </p:nvSpPr>
        <p:spPr>
          <a:xfrm>
            <a:off x="3284984" y="179512"/>
            <a:ext cx="3384376" cy="1231106"/>
          </a:xfrm>
          <a:prstGeom prst="rect">
            <a:avLst/>
          </a:prstGeom>
          <a:solidFill>
            <a:srgbClr val="F7E15F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A283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ZAMENJAVA STRANI</a:t>
            </a:r>
            <a:endParaRPr lang="sl-SI" sz="900" b="1" dirty="0" smtClean="0">
              <a:solidFill>
                <a:srgbClr val="A283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trategija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zamenjave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strani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medpomnilniku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močno vpliva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učinkovitost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različne strategije za različne situacije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LRU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least recently used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kazalcev na okvirje z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pin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count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urne zamenjave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clock replacement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vsaka stran ima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reference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bit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pin count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ko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postane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nič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postane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Če je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potem premaknemo kazalec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naprej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sicer stran uporabim za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zamenjavo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4" name="PoljeZBesedilom 2"/>
          <p:cNvSpPr txBox="1"/>
          <p:nvPr/>
        </p:nvSpPr>
        <p:spPr>
          <a:xfrm>
            <a:off x="146050" y="1547664"/>
            <a:ext cx="6480720" cy="2308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ORGANIZACIJA DATOTEK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" name="PoljeZBesedilom 2"/>
          <p:cNvSpPr txBox="1"/>
          <p:nvPr/>
        </p:nvSpPr>
        <p:spPr>
          <a:xfrm>
            <a:off x="260648" y="1907704"/>
            <a:ext cx="2448272" cy="1354217"/>
          </a:xfrm>
          <a:prstGeom prst="rect">
            <a:avLst/>
          </a:prstGeom>
          <a:solidFill>
            <a:srgbClr val="F2CAF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6004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BASIC FACTS</a:t>
            </a:r>
            <a:endParaRPr lang="sl-SI" sz="900" b="1" dirty="0" smtClean="0">
              <a:solidFill>
                <a:srgbClr val="36004C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podatkovna baza na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sekundarnem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pomnilniku v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eni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datotek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vsaka datoteka zajema enega ali več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sestavljajo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zapisi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običajno označujejo </a:t>
            </a:r>
            <a:r>
              <a:rPr lang="pl-PL" sz="8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entitete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polja pa njihove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atribute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fizični zapis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lahko zajema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 logičnih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večji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logični zapis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čez več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fizičnih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fizični zapis je v bistvu koncept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strani</a:t>
            </a:r>
            <a:endParaRPr lang="pl-PL" sz="800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28" y="1849253"/>
            <a:ext cx="3888432" cy="1101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4899248" y="2887539"/>
            <a:ext cx="1699418" cy="630942"/>
          </a:xfrm>
          <a:prstGeom prst="rect">
            <a:avLst/>
          </a:prstGeom>
          <a:solidFill>
            <a:srgbClr val="FDEDF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SUPB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naredi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preslikavo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logičnega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zapisa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fizičn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 uporabnik zahteva neko poizvedbo, poišče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fizični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ga prepiše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primarni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pomnilnik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pa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medpomnilnik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0" y="3261921"/>
            <a:ext cx="2232248" cy="8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oljeZBesedilom 2"/>
          <p:cNvSpPr txBox="1"/>
          <p:nvPr/>
        </p:nvSpPr>
        <p:spPr>
          <a:xfrm>
            <a:off x="2564904" y="3059832"/>
            <a:ext cx="2160240" cy="1107996"/>
          </a:xfrm>
          <a:prstGeom prst="rect">
            <a:avLst/>
          </a:prstGeom>
          <a:solidFill>
            <a:srgbClr val="DFCAF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DATOTEČNA ORGANIZACIJA</a:t>
            </a:r>
            <a:endParaRPr lang="sl-SI" sz="9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fizična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urejenost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 v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strani na sekundarnem pomnilniku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kopica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oz.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neurejena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datoteka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zaporedno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urejena datoteka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razpršena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datoteka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različne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metode dostopa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so odvisne od datotečne organizacije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76872" y="4040383"/>
            <a:ext cx="288032" cy="24358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jeZBesedilom 2"/>
          <p:cNvSpPr txBox="1"/>
          <p:nvPr/>
        </p:nvSpPr>
        <p:spPr>
          <a:xfrm>
            <a:off x="323403" y="4355976"/>
            <a:ext cx="2241501" cy="1200329"/>
          </a:xfrm>
          <a:prstGeom prst="rect">
            <a:avLst/>
          </a:prstGeom>
          <a:solidFill>
            <a:srgbClr val="E1EDFF"/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800" b="1" spc="6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NEUREJENA</a:t>
            </a:r>
            <a:endParaRPr lang="sl-SI" sz="800" b="1" spc="600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imenujemo tudi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kopica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oz.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heap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najenostavnejša organizacija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zapisi shranjeni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vrstnem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redu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kot so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nov zapis dodan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zadnjo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stran datoteke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ni dovolj prostora dodamo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novo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stran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zelo učinkovito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uporabljamo za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masovni vnos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neučinkovitost iskanja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 pušča prazen prostor na straneh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140968" y="4162175"/>
            <a:ext cx="18554" cy="24358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oljeZBesedilom 2"/>
          <p:cNvSpPr txBox="1"/>
          <p:nvPr/>
        </p:nvSpPr>
        <p:spPr>
          <a:xfrm>
            <a:off x="2712305" y="4508499"/>
            <a:ext cx="2051559" cy="1631216"/>
          </a:xfrm>
          <a:prstGeom prst="rect">
            <a:avLst/>
          </a:prstGeom>
          <a:solidFill>
            <a:srgbClr val="E1EDFF"/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800" b="1" spc="6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UREJENA</a:t>
            </a:r>
            <a:endParaRPr lang="sl-SI" sz="800" b="1" spc="600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zapisi na datotekah urejeni na enem ali več poljih zato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zaporedna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datoteka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možno 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binarno iskanje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iskanje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neučinkovito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dodajanje in brisanje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ker moramo vzdrževati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vrstni red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dodajanje na začetek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datoteke posebaj problematično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uporabljamo dodatno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neurejeno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datoteko oz.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overflow file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nov zapis dodan tja, ta se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periodično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prepiše v urejeno, najprej iščemo v urejeni in nato še v linearno v neurejeni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365104" y="4162175"/>
            <a:ext cx="398760" cy="19380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jeZBesedilom 2"/>
          <p:cNvSpPr txBox="1"/>
          <p:nvPr/>
        </p:nvSpPr>
        <p:spPr>
          <a:xfrm>
            <a:off x="4899248" y="3597586"/>
            <a:ext cx="1699418" cy="1846659"/>
          </a:xfrm>
          <a:prstGeom prst="rect">
            <a:avLst/>
          </a:prstGeom>
          <a:solidFill>
            <a:srgbClr val="E1EDFF"/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800" b="1" spc="6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RAZPRŠENA</a:t>
            </a:r>
            <a:endParaRPr lang="sl-SI" sz="800" b="1" spc="600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razpršene v skladu 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hash funkcijo 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za vsak zapis izračuna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strani oz.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bloka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disku kamor sodi glede na vrednost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hash polja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iskanje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zapisa na strani se izvede v primarnem pomnilniku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večino zapisov rabimo prebrat samo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 stran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hash funkcija more zagotavljati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enakomerno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porazdeljenost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ponavadi deljenje po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modusu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5144782"/>
            <a:ext cx="972108" cy="24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PoljeZBesedilom 2"/>
          <p:cNvSpPr txBox="1"/>
          <p:nvPr/>
        </p:nvSpPr>
        <p:spPr>
          <a:xfrm>
            <a:off x="4962500" y="5556305"/>
            <a:ext cx="1699418" cy="738664"/>
          </a:xfrm>
          <a:prstGeom prst="rect">
            <a:avLst/>
          </a:prstGeom>
          <a:solidFill>
            <a:srgbClr val="FDEDF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SLABOSTI HASH DATOTEK:</a:t>
            </a: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Zaloga vrednosti hash polja po navadi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števila naslovov ki jih lahko vrne hash funkcija.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 hash funkcija za nek zapis vrne naslov strani, ki je polna, pride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kolizije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59" y="6402869"/>
            <a:ext cx="2170411" cy="50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3971912" y="6191448"/>
            <a:ext cx="926790" cy="200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reševanje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kolizije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7" name="PoljeZBesedilom 2"/>
          <p:cNvSpPr txBox="1"/>
          <p:nvPr/>
        </p:nvSpPr>
        <p:spPr>
          <a:xfrm>
            <a:off x="3185666" y="6501745"/>
            <a:ext cx="1237785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 te tehnike so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statične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poznamo tudi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dinamične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8" name="PoljeZBesedilom 2"/>
          <p:cNvSpPr txBox="1"/>
          <p:nvPr/>
        </p:nvSpPr>
        <p:spPr>
          <a:xfrm>
            <a:off x="329133" y="5652120"/>
            <a:ext cx="2088232" cy="415498"/>
          </a:xfrm>
          <a:prstGeom prst="rect">
            <a:avLst/>
          </a:prstGeom>
          <a:solidFill>
            <a:srgbClr val="FDEDF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DINAMIČNE HASH DATOTEKE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Uporabljamo ker postane datoteka premajhna, uporabljamo različne tehnike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razprševanja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9" name="PoljeZBesedilom 2"/>
          <p:cNvSpPr txBox="1"/>
          <p:nvPr/>
        </p:nvSpPr>
        <p:spPr>
          <a:xfrm>
            <a:off x="338410" y="6208208"/>
            <a:ext cx="2658541" cy="1400383"/>
          </a:xfrm>
          <a:prstGeom prst="rect">
            <a:avLst/>
          </a:prstGeom>
          <a:solidFill>
            <a:srgbClr val="DFCAF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Razširljivo </a:t>
            </a: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razprševanje:</a:t>
            </a: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delamo po naslednjem ključu: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2" y="6522283"/>
            <a:ext cx="2458800" cy="1002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4"/>
          <a:stretch/>
        </p:blipFill>
        <p:spPr bwMode="auto">
          <a:xfrm>
            <a:off x="3165102" y="7023305"/>
            <a:ext cx="3467968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PoljeZBesedilom 2"/>
          <p:cNvSpPr txBox="1"/>
          <p:nvPr/>
        </p:nvSpPr>
        <p:spPr>
          <a:xfrm>
            <a:off x="5547864" y="7968782"/>
            <a:ext cx="102176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razširljivega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razprševanja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3" name="PoljeZBesedilom 2"/>
          <p:cNvSpPr txBox="1"/>
          <p:nvPr/>
        </p:nvSpPr>
        <p:spPr>
          <a:xfrm>
            <a:off x="314151" y="7740352"/>
            <a:ext cx="1550483" cy="8463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uporaba razpršenih datotek ni primerna za iskanje po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vzorcu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iskanje po nizu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iskanje po polju ki 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hash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spreminjanje zapisov je enostavno, razen v primerih ko spremenimo hash polje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3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188640" y="179512"/>
            <a:ext cx="6480720" cy="230832"/>
          </a:xfrm>
          <a:prstGeom prst="rect">
            <a:avLst/>
          </a:prstGeom>
          <a:solidFill>
            <a:srgbClr val="EBCAF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INDEKSI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296094" y="539552"/>
            <a:ext cx="2802210" cy="1969770"/>
          </a:xfrm>
          <a:prstGeom prst="rect">
            <a:avLst/>
          </a:prstGeom>
          <a:solidFill>
            <a:srgbClr val="DFCAF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TERMINOLOGIJA:</a:t>
            </a:r>
            <a:endParaRPr lang="sl-SI" sz="9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podatkovna datoteka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osnovna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datoteka z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podatki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indeksna datoteka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i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ndeks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sestavlja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iskalni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ter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kazalec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 zapis v podatkovni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datoteki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iskalni ključ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indeksno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polje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sestavljeno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vrednosti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 katerih je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datoteka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indeksirana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primarni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indeks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indeks po poljih ki vsebujejo primarni ključ, vsaka datoteka ima to ali 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indeks gruče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sekundarni indeks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vsak drug indeks ki ni po primarnem kljulču in lahko jih imamo več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redki indeks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indeksna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datoteka vsebuje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kazalce le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 določene zapise v podatkovni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datoteki po navadi po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 zapis za vsako stran v podatkovni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datoteki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gosti indeks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indeksna datoteka na vse zapise v podatkovni datoteki</a:t>
            </a:r>
            <a:endParaRPr lang="pl-PL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8249" r="2525"/>
          <a:stretch/>
        </p:blipFill>
        <p:spPr bwMode="auto">
          <a:xfrm>
            <a:off x="3119388" y="554478"/>
            <a:ext cx="3184872" cy="144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oljeZBesedilom 2"/>
          <p:cNvSpPr txBox="1"/>
          <p:nvPr/>
        </p:nvSpPr>
        <p:spPr>
          <a:xfrm>
            <a:off x="2996952" y="2051720"/>
            <a:ext cx="1296144" cy="384721"/>
          </a:xfrm>
          <a:prstGeom prst="rect">
            <a:avLst/>
          </a:prstGeom>
          <a:solidFill>
            <a:srgbClr val="FDEDF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INDEKS GRUČE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r>
              <a:rPr lang="pl-PL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indeks po </a:t>
            </a:r>
            <a:r>
              <a:rPr lang="pl-PL" sz="6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polju, po katerih je urejena podatkovna datoteka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525594"/>
            <a:ext cx="3133425" cy="185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oljeZBesedilom 2"/>
          <p:cNvSpPr txBox="1"/>
          <p:nvPr/>
        </p:nvSpPr>
        <p:spPr>
          <a:xfrm>
            <a:off x="253393" y="4379503"/>
            <a:ext cx="1767210" cy="200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gostega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redkega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indeksa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0" name="PoljeZBesedilom 2"/>
          <p:cNvSpPr txBox="1"/>
          <p:nvPr/>
        </p:nvSpPr>
        <p:spPr>
          <a:xfrm>
            <a:off x="4416896" y="2051719"/>
            <a:ext cx="2232248" cy="384721"/>
          </a:xfrm>
          <a:prstGeom prst="rect">
            <a:avLst/>
          </a:prstGeom>
          <a:solidFill>
            <a:srgbClr val="FDEDF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SESTAVLJEN INDEKS: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r>
              <a:rPr lang="pl-PL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indeksi s sestavljenim iskalnim ključem, uporabljamo ga za kombinacije polj po katerih pogosto iščemo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2509322"/>
            <a:ext cx="3364160" cy="142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oljeZBesedilom 2"/>
          <p:cNvSpPr txBox="1"/>
          <p:nvPr/>
        </p:nvSpPr>
        <p:spPr>
          <a:xfrm>
            <a:off x="3305200" y="4067943"/>
            <a:ext cx="3364160" cy="492443"/>
          </a:xfrm>
          <a:prstGeom prst="rect">
            <a:avLst/>
          </a:prstGeom>
          <a:solidFill>
            <a:srgbClr val="DFCAF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DREVESNO INDEKSIRANJE:</a:t>
            </a:r>
            <a:endParaRPr lang="sl-SI" sz="9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 pri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intervalnem iskanju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dodajanju in brisanju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iskanje po enakosti boljše pri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hash indeksiranju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996952" y="4413138"/>
            <a:ext cx="308248" cy="24358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oljeZBesedilom 2"/>
          <p:cNvSpPr txBox="1"/>
          <p:nvPr/>
        </p:nvSpPr>
        <p:spPr>
          <a:xfrm>
            <a:off x="314819" y="4809361"/>
            <a:ext cx="2938415" cy="877163"/>
          </a:xfrm>
          <a:prstGeom prst="rect">
            <a:avLst/>
          </a:prstGeom>
          <a:solidFill>
            <a:srgbClr val="E1EDFF"/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800" b="1" spc="6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ISAM</a:t>
            </a:r>
            <a:endParaRPr lang="sl-SI" sz="800" b="1" spc="600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statična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struktura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 ko se podatkovna struktura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spreminja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pogosto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učinkovit če se datoteke pogosto širijo ali krčijo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gradnja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vse strani so v listih urejene zaporedno in po iskalnem ključu, potem pri vstavljanju delamo nove strani če je stran kamor sodi podatek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polna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81" y="5789267"/>
            <a:ext cx="2584230" cy="150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7300242"/>
            <a:ext cx="2141304" cy="160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PoljeZBesedilom 2"/>
          <p:cNvSpPr txBox="1"/>
          <p:nvPr/>
        </p:nvSpPr>
        <p:spPr>
          <a:xfrm>
            <a:off x="253393" y="7164288"/>
            <a:ext cx="731205" cy="415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elementov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23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48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42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1" name="PoljeZBesedilom 2"/>
          <p:cNvSpPr txBox="1"/>
          <p:nvPr/>
        </p:nvSpPr>
        <p:spPr>
          <a:xfrm>
            <a:off x="2019141" y="8379845"/>
            <a:ext cx="1553875" cy="523220"/>
          </a:xfrm>
          <a:prstGeom prst="rect">
            <a:avLst/>
          </a:prstGeom>
          <a:solidFill>
            <a:srgbClr val="F2CA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če je zapis zadnji na dodatni strani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zbrišemo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stran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če je na originalni strani zadnji potem 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pustimo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39" y="4670042"/>
            <a:ext cx="2937521" cy="1211421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11" y="5940152"/>
            <a:ext cx="395644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PoljeZBesedilom 2"/>
          <p:cNvSpPr txBox="1"/>
          <p:nvPr/>
        </p:nvSpPr>
        <p:spPr>
          <a:xfrm>
            <a:off x="2996952" y="5940152"/>
            <a:ext cx="897829" cy="415498"/>
          </a:xfrm>
          <a:prstGeom prst="rect">
            <a:avLst/>
          </a:prstGeom>
          <a:solidFill>
            <a:srgbClr val="F2CA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primerjava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iskanjem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urejeni datoteki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5" name="PoljeZBesedilom 2"/>
          <p:cNvSpPr txBox="1"/>
          <p:nvPr/>
        </p:nvSpPr>
        <p:spPr>
          <a:xfrm>
            <a:off x="3887637" y="8141252"/>
            <a:ext cx="2596301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problem če veliko dodajanja se lahko drevo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izrodi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problem lahko rešimo tako da pustimo pri gradnji nekaj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prostih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originalnih listih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9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968" y="7510656"/>
            <a:ext cx="2398586" cy="148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49" y="6084168"/>
            <a:ext cx="3774532" cy="162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5" y="1219425"/>
            <a:ext cx="3096344" cy="195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89" y="179512"/>
            <a:ext cx="3640627" cy="1886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"/>
          <p:cNvSpPr txBox="1"/>
          <p:nvPr/>
        </p:nvSpPr>
        <p:spPr>
          <a:xfrm>
            <a:off x="260648" y="179512"/>
            <a:ext cx="3312368" cy="984885"/>
          </a:xfrm>
          <a:prstGeom prst="rect">
            <a:avLst/>
          </a:prstGeom>
          <a:solidFill>
            <a:srgbClr val="E1EDFF"/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800" b="1" spc="6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sl-SI" sz="800" b="1" spc="600" baseline="300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+</a:t>
            </a:r>
            <a:r>
              <a:rPr lang="sl-SI" sz="800" b="1" spc="6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DREVO</a:t>
            </a:r>
            <a:endParaRPr lang="sl-SI" sz="800" b="1" spc="600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dinamična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struktura ki se sproti posodablja in 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uravnoteženo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liste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drevesa uredimo 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dvosmernim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kazalcem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operacije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brisanja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ohranjajo drevo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uravnoteženo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vozlišča razen korena so vsaj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polovično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zasedena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splača se ko drevo veliko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spreminjamo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cena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 prostora</a:t>
            </a: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" name="PoljeZBesedilom 2"/>
          <p:cNvSpPr txBox="1"/>
          <p:nvPr/>
        </p:nvSpPr>
        <p:spPr>
          <a:xfrm>
            <a:off x="2270479" y="2539926"/>
            <a:ext cx="936104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drevo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614" y="2196790"/>
            <a:ext cx="3384376" cy="243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5733256" y="2140278"/>
            <a:ext cx="678358" cy="4154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drevo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64" y="4736960"/>
            <a:ext cx="2561034" cy="129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27"/>
          <a:stretch/>
        </p:blipFill>
        <p:spPr bwMode="auto">
          <a:xfrm>
            <a:off x="196187" y="5015868"/>
            <a:ext cx="2334101" cy="1750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05241" y="3275855"/>
            <a:ext cx="3022302" cy="1670767"/>
            <a:chOff x="260649" y="4697958"/>
            <a:chExt cx="3022302" cy="1670767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84"/>
            <a:stretch/>
          </p:blipFill>
          <p:spPr bwMode="auto">
            <a:xfrm>
              <a:off x="260649" y="4697958"/>
              <a:ext cx="3022302" cy="1670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6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3" t="54412" r="578" b="30007"/>
            <a:stretch/>
          </p:blipFill>
          <p:spPr bwMode="auto">
            <a:xfrm>
              <a:off x="1982447" y="5889612"/>
              <a:ext cx="603249" cy="260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PoljeZBesedilom 2"/>
          <p:cNvSpPr txBox="1"/>
          <p:nvPr/>
        </p:nvSpPr>
        <p:spPr>
          <a:xfrm>
            <a:off x="2645129" y="3635896"/>
            <a:ext cx="576064" cy="307777"/>
          </a:xfrm>
          <a:prstGeom prst="rect">
            <a:avLst/>
          </a:prstGeom>
          <a:solidFill>
            <a:srgbClr val="FFFF99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BITNI INDEKS</a:t>
            </a:r>
            <a:endParaRPr lang="sl-SI" sz="7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5" name="PoljeZBesedilom 2"/>
          <p:cNvSpPr txBox="1"/>
          <p:nvPr/>
        </p:nvSpPr>
        <p:spPr>
          <a:xfrm>
            <a:off x="1716392" y="4792733"/>
            <a:ext cx="554087" cy="307777"/>
          </a:xfrm>
          <a:prstGeom prst="rect">
            <a:avLst/>
          </a:prstGeom>
          <a:solidFill>
            <a:srgbClr val="FFFF99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STIČNI INDEKS</a:t>
            </a:r>
            <a:endParaRPr lang="sl-SI" sz="7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4" b="26318"/>
          <a:stretch/>
        </p:blipFill>
        <p:spPr bwMode="auto">
          <a:xfrm>
            <a:off x="2530288" y="5015869"/>
            <a:ext cx="1303068" cy="1289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PoljeZBesedilom 2"/>
          <p:cNvSpPr txBox="1"/>
          <p:nvPr/>
        </p:nvSpPr>
        <p:spPr>
          <a:xfrm>
            <a:off x="5795391" y="6151661"/>
            <a:ext cx="554087" cy="200055"/>
          </a:xfrm>
          <a:prstGeom prst="rect">
            <a:avLst/>
          </a:prstGeom>
          <a:solidFill>
            <a:srgbClr val="FFFF99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GRUČA</a:t>
            </a:r>
            <a:endParaRPr lang="sl-SI" sz="7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9" name="PoljeZBesedilom 29"/>
          <p:cNvSpPr txBox="1"/>
          <p:nvPr/>
        </p:nvSpPr>
        <p:spPr>
          <a:xfrm>
            <a:off x="205241" y="7049161"/>
            <a:ext cx="2707506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PODATKOVNA SKLADIŠČA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20" name="PoljeZBesedilom 2"/>
          <p:cNvSpPr txBox="1"/>
          <p:nvPr/>
        </p:nvSpPr>
        <p:spPr>
          <a:xfrm>
            <a:off x="205241" y="7452320"/>
            <a:ext cx="2368717" cy="1477328"/>
          </a:xfrm>
          <a:prstGeom prst="rect">
            <a:avLst/>
          </a:prstGeom>
          <a:solidFill>
            <a:srgbClr val="CACFF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Za poslovno odločanje so potrebni podatki:</a:t>
            </a:r>
            <a:endParaRPr lang="sl-SI" sz="9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različnih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informacijskega sistema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glede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uporabljeno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platformo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fizično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lokacijo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daljše časovno obdobje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podatki, ki omogočajo pregled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zgodovino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vrednosti, ne le trenutne vrednosti podatkov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kazalnikov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identifikacijo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trendov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podatki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ki omogočajo pregled nad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trendi, kot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so rast, padanje, stagnacija itn</a:t>
            </a:r>
            <a:endParaRPr lang="pl-PL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73958" y="7812360"/>
            <a:ext cx="37659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oljeZBesedilom 2"/>
          <p:cNvSpPr txBox="1"/>
          <p:nvPr/>
        </p:nvSpPr>
        <p:spPr>
          <a:xfrm>
            <a:off x="5070030" y="7956376"/>
            <a:ext cx="1152128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INTEGRACIJSKI VMESNIK: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r>
              <a:rPr lang="pl-PL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veliko slabosti počasno poizvedovanje, nedostopni viri, kompleksno filtiranje in integracija, deljenje virov z primarnimi sistemi</a:t>
            </a:r>
          </a:p>
        </p:txBody>
      </p:sp>
    </p:spTree>
    <p:extLst>
      <p:ext uri="{BB962C8B-B14F-4D97-AF65-F5344CB8AC3E}">
        <p14:creationId xmlns:p14="http://schemas.microsoft.com/office/powerpoint/2010/main" val="2757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072" y="7236296"/>
            <a:ext cx="3594717" cy="1838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107503"/>
            <a:ext cx="2780031" cy="2233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"/>
          <p:cNvSpPr txBox="1"/>
          <p:nvPr/>
        </p:nvSpPr>
        <p:spPr>
          <a:xfrm>
            <a:off x="350342" y="362464"/>
            <a:ext cx="864096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PODATKOVNO SKLADIŠČE: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r>
              <a:rPr lang="pl-PL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</a:t>
            </a:r>
            <a:r>
              <a:rPr lang="pl-PL" sz="6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integrirani</a:t>
            </a:r>
          </a:p>
          <a:p>
            <a:pPr>
              <a:buSzPct val="130000"/>
            </a:pPr>
            <a:r>
              <a:rPr lang="pl-PL" sz="6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pl-PL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naprej nato posebna </a:t>
            </a:r>
            <a:r>
              <a:rPr lang="pl-PL" sz="6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enota </a:t>
            </a:r>
            <a:r>
              <a:rPr lang="pl-PL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shrambo podatkov zgolj </a:t>
            </a:r>
            <a:r>
              <a:rPr lang="pl-PL" sz="6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analize </a:t>
            </a:r>
            <a:r>
              <a:rPr lang="pl-PL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poizvedovanja</a:t>
            </a:r>
            <a:r>
              <a:rPr lang="pl-PL" sz="6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...</a:t>
            </a:r>
            <a:endParaRPr lang="pl-PL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" name="PoljeZBesedilom 2"/>
          <p:cNvSpPr txBox="1"/>
          <p:nvPr/>
        </p:nvSpPr>
        <p:spPr>
          <a:xfrm>
            <a:off x="2258444" y="272164"/>
            <a:ext cx="2232248" cy="861774"/>
          </a:xfrm>
          <a:prstGeom prst="rect">
            <a:avLst/>
          </a:prstGeom>
          <a:solidFill>
            <a:srgbClr val="CACFF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definicija podatkovnega skladišča:</a:t>
            </a:r>
            <a:endParaRPr lang="sl-SI" sz="9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podatkovno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skladišče je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vsebinsko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organizirana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integrirana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časovno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označena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nespremenljiva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zbirka podatkov za namene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podpore odločitvenim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procesom</a:t>
            </a:r>
            <a:endParaRPr lang="pl-PL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192" y="1142836"/>
            <a:ext cx="2682999" cy="154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oljeZBesedilom 2"/>
          <p:cNvSpPr txBox="1"/>
          <p:nvPr/>
        </p:nvSpPr>
        <p:spPr>
          <a:xfrm>
            <a:off x="4581128" y="278521"/>
            <a:ext cx="2095779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skladišče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integrira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podatke iz več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aplikativnih sistemov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okviru IS podjetja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4581128" y="703051"/>
            <a:ext cx="1621353" cy="4154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večkrat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nekonsistentni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 Naloga skladišča je, da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omogoči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konsistenten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pogled na podatke!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8" name="PoljeZBesedilom 2"/>
          <p:cNvSpPr txBox="1"/>
          <p:nvPr/>
        </p:nvSpPr>
        <p:spPr>
          <a:xfrm>
            <a:off x="350342" y="2483768"/>
            <a:ext cx="2095779" cy="415498"/>
          </a:xfrm>
          <a:prstGeom prst="rect">
            <a:avLst/>
          </a:prstGeom>
          <a:solidFill>
            <a:srgbClr val="F47C7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skladišču so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veljavni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za določen čas oziroma interval zato moramo poznati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prenosa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veljavnosti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9" name="PoljeZBesedilom 2"/>
          <p:cNvSpPr txBox="1"/>
          <p:nvPr/>
        </p:nvSpPr>
        <p:spPr>
          <a:xfrm>
            <a:off x="1844824" y="1710032"/>
            <a:ext cx="723450" cy="630942"/>
          </a:xfrm>
          <a:prstGeom prst="rect">
            <a:avLst/>
          </a:prstGeom>
          <a:solidFill>
            <a:srgbClr val="F47C7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odvisnost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omogoča opazovanje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trendov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0" name="PoljeZBesedilom 2"/>
          <p:cNvSpPr txBox="1"/>
          <p:nvPr/>
        </p:nvSpPr>
        <p:spPr>
          <a:xfrm>
            <a:off x="2671742" y="2483768"/>
            <a:ext cx="1261314" cy="415498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niso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podvrženi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spremembam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realnem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času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 strani aplikacij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5644608" y="2135436"/>
            <a:ext cx="913324" cy="738664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osveževanje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večinoma le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novih podatkov v podatkovno</a:t>
            </a:r>
          </a:p>
          <a:p>
            <a:pPr>
              <a:buSzPct val="11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skladišče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8" y="2991272"/>
            <a:ext cx="2897065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1" y="3419872"/>
            <a:ext cx="3317659" cy="1873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3595929" y="3635896"/>
            <a:ext cx="37659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oljeZBesedilom 2"/>
          <p:cNvSpPr txBox="1"/>
          <p:nvPr/>
        </p:nvSpPr>
        <p:spPr>
          <a:xfrm>
            <a:off x="4131479" y="3023017"/>
            <a:ext cx="2609889" cy="915635"/>
          </a:xfrm>
          <a:prstGeom prst="rect">
            <a:avLst/>
          </a:prstGeom>
          <a:solidFill>
            <a:srgbClr val="CACFF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primeri vprašanj za OLTP: </a:t>
            </a:r>
            <a:endParaRPr lang="sl-SI" sz="8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kakšen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bil celoten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prihodek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prvem kvartalu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2016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?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kakšen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bil celoten prihodek iz prodaje nepremičnin za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tip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nepremičnine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Veliki Britaniji v letu 2016?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atera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so tri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najbolj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popularna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področja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velikih mestih za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najem nepremičnin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2016 in kako je to v primerjavi s preteklimi tremi leti. </a:t>
            </a: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3" name="PoljeZBesedilom 2"/>
          <p:cNvSpPr txBox="1"/>
          <p:nvPr/>
        </p:nvSpPr>
        <p:spPr>
          <a:xfrm>
            <a:off x="3381898" y="3002305"/>
            <a:ext cx="610116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pl-PL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praviloma različne instance podatkovne baze</a:t>
            </a:r>
            <a:endParaRPr lang="pl-PL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95929" y="3779912"/>
            <a:ext cx="224191" cy="12026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jeZBesedilom 2"/>
          <p:cNvSpPr txBox="1"/>
          <p:nvPr/>
        </p:nvSpPr>
        <p:spPr>
          <a:xfrm>
            <a:off x="3686956" y="4016896"/>
            <a:ext cx="3054412" cy="1238801"/>
          </a:xfrm>
          <a:prstGeom prst="rect">
            <a:avLst/>
          </a:prstGeom>
          <a:solidFill>
            <a:srgbClr val="CACFF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primeri vprašanj za OLAP: </a:t>
            </a:r>
            <a:endParaRPr lang="sl-SI" sz="8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lakšen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bi bil učinek na prodajo nepremičnin v različnih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regijah Velike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Britanije, če bi cene nepremičnin, dražjih od 100.000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funtov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povečali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3,5%, obenem pa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zmanjšali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davke za 1,5%?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atere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vrste nepremičnin se prodajajo s ceno, ki je večja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 povprečne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cene nepremičnin v glavnih mestih Velike Britanije in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kakšni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korelaciji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je to z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demografskimi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?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obstaja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signifikantna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med celotnim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prihodkom, generiranim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posamezni nepremičninski agenciji, in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številom agentov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tej agenciji?</a:t>
            </a:r>
            <a:endParaRPr lang="pl-PL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5" name="PoljeZBesedilom 2"/>
          <p:cNvSpPr txBox="1"/>
          <p:nvPr/>
        </p:nvSpPr>
        <p:spPr>
          <a:xfrm>
            <a:off x="275924" y="5436096"/>
            <a:ext cx="2686847" cy="2585323"/>
          </a:xfrm>
          <a:prstGeom prst="rect">
            <a:avLst/>
          </a:prstGeom>
          <a:solidFill>
            <a:srgbClr val="EEF0AA"/>
          </a:solidFill>
          <a:ln w="6350"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846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NAČRTOVANJE PODATKOVNEGA SKLADIŠČA</a:t>
            </a:r>
            <a:endParaRPr lang="sl-SI" sz="900" b="1" dirty="0" smtClean="0">
              <a:solidFill>
                <a:srgbClr val="2846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katere so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najpomembnejše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uporabnikov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katere podatke uporabiti najprej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se da pokriti celoten poslovni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samo določeno poslovno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področje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začnemo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 manjšim obsegom, ali naj bo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infrastruktura pripravljena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tudi za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končno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podatkovno skladišče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model dimenzij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vsebuje tabelo ki vsebuje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primarni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kompozitni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tabela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dejstev</a:t>
            </a:r>
            <a:r>
              <a:rPr lang="pl-PL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vsebuje tudi manjše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dimenzijske tabele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skupaj tvorijo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zvezdno shemo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vsaka dimenzijska tabela ima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enostaven ključ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komponenta kompozitnega ključa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dejstva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 generirajo na podlagi dogodkov iz preteklosti spremembe so malo verjetne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 naravne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primarne ključe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 nadomesti z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surogati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oziroma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umetnimi ključi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ti ključi omogočajo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neodvisnost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med podatki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podatkovnega skladišča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posameznimi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viri</a:t>
            </a: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5396830"/>
            <a:ext cx="2112211" cy="6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263" y="5715578"/>
            <a:ext cx="1933709" cy="123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PoljeZBesedilom 2"/>
          <p:cNvSpPr txBox="1"/>
          <p:nvPr/>
        </p:nvSpPr>
        <p:spPr>
          <a:xfrm>
            <a:off x="5370149" y="5436096"/>
            <a:ext cx="130964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pl-PL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pl-PL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generično dvo nivojsko arhitekturo, odvisna</a:t>
            </a:r>
            <a:r>
              <a:rPr lang="pl-PL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neodvisna</a:t>
            </a:r>
            <a:r>
              <a:rPr lang="pl-PL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podatkovna skladišča</a:t>
            </a:r>
          </a:p>
        </p:txBody>
      </p:sp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38" y="6104432"/>
            <a:ext cx="1859893" cy="12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766" y="6516216"/>
            <a:ext cx="564710" cy="148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PoljeZBesedilom 2"/>
          <p:cNvSpPr txBox="1"/>
          <p:nvPr/>
        </p:nvSpPr>
        <p:spPr>
          <a:xfrm>
            <a:off x="275924" y="8100392"/>
            <a:ext cx="1856846" cy="833562"/>
          </a:xfrm>
          <a:prstGeom prst="rect">
            <a:avLst/>
          </a:prstGeom>
          <a:solidFill>
            <a:srgbClr val="F9B9B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940E3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TABELA DEJSTEV:</a:t>
            </a:r>
            <a:endParaRPr lang="sl-SI" sz="800" b="1" dirty="0" smtClean="0">
              <a:solidFill>
                <a:srgbClr val="940E3E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referenčni podatki namenjeni branju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skozi čas se ne spreminjajo 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se samo dodajajo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numerične vrednosti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večina podatkov tukaj</a:t>
            </a:r>
          </a:p>
        </p:txBody>
      </p:sp>
      <p:sp>
        <p:nvSpPr>
          <p:cNvPr id="33" name="PoljeZBesedilom 2"/>
          <p:cNvSpPr txBox="1"/>
          <p:nvPr/>
        </p:nvSpPr>
        <p:spPr>
          <a:xfrm>
            <a:off x="1715490" y="8499946"/>
            <a:ext cx="1424260" cy="351378"/>
          </a:xfrm>
          <a:prstGeom prst="rect">
            <a:avLst/>
          </a:prstGeom>
          <a:solidFill>
            <a:srgbClr val="EBCAF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940E3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DIMENZIJSKA TABELA:</a:t>
            </a:r>
            <a:endParaRPr lang="sl-SI" sz="800" b="1" dirty="0" smtClean="0">
              <a:solidFill>
                <a:srgbClr val="940E3E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tekstovne vrednosti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filtri</a:t>
            </a:r>
          </a:p>
        </p:txBody>
      </p:sp>
      <p:sp>
        <p:nvSpPr>
          <p:cNvPr id="35" name="PoljeZBesedilom 2"/>
          <p:cNvSpPr txBox="1"/>
          <p:nvPr/>
        </p:nvSpPr>
        <p:spPr>
          <a:xfrm>
            <a:off x="2340713" y="8143842"/>
            <a:ext cx="1309649" cy="184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pl-PL" sz="6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denormalizirane</a:t>
            </a:r>
            <a:r>
              <a:rPr lang="pl-PL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dimenzije</a:t>
            </a:r>
          </a:p>
        </p:txBody>
      </p:sp>
    </p:spTree>
    <p:extLst>
      <p:ext uri="{BB962C8B-B14F-4D97-AF65-F5344CB8AC3E}">
        <p14:creationId xmlns:p14="http://schemas.microsoft.com/office/powerpoint/2010/main" val="337692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148" y="5541789"/>
            <a:ext cx="2931407" cy="145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"/>
          <p:cNvSpPr txBox="1"/>
          <p:nvPr/>
        </p:nvSpPr>
        <p:spPr>
          <a:xfrm>
            <a:off x="4010496" y="2020078"/>
            <a:ext cx="2698390" cy="687368"/>
          </a:xfrm>
          <a:prstGeom prst="rect">
            <a:avLst/>
          </a:prstGeom>
          <a:solidFill>
            <a:srgbClr val="F9B9B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940E3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SNEŽNA SHEMA:</a:t>
            </a:r>
            <a:endParaRPr lang="sl-SI" sz="800" b="1" dirty="0" smtClean="0">
              <a:solidFill>
                <a:srgbClr val="940E3E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shema brez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denormaliziranih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zvezdna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snežna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shema: hibridna struktura ki ima ki ima denormalizirano in normalizirano shemo in omogoča predstavitev dimenzij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načina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287730"/>
            <a:ext cx="2931703" cy="160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4509120" y="201543"/>
            <a:ext cx="1143744" cy="200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snežne sheme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33" y="107504"/>
            <a:ext cx="3153459" cy="188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oljeZBesedilom 2"/>
          <p:cNvSpPr txBox="1"/>
          <p:nvPr/>
        </p:nvSpPr>
        <p:spPr>
          <a:xfrm>
            <a:off x="1144338" y="1793796"/>
            <a:ext cx="1271848" cy="200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sozvezdne sheme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0" name="PoljeZBesedilom 29"/>
          <p:cNvSpPr txBox="1"/>
          <p:nvPr/>
        </p:nvSpPr>
        <p:spPr>
          <a:xfrm>
            <a:off x="199339" y="2123728"/>
            <a:ext cx="3729523" cy="307777"/>
          </a:xfrm>
          <a:prstGeom prst="rect">
            <a:avLst/>
          </a:prstGeom>
          <a:solidFill>
            <a:srgbClr val="CC392E"/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NAČRTOVANJE PODATKOVNIH BAZ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199339" y="2555776"/>
            <a:ext cx="2293557" cy="1354217"/>
          </a:xfrm>
          <a:prstGeom prst="rect">
            <a:avLst/>
          </a:prstGeom>
          <a:solidFill>
            <a:srgbClr val="FD6E35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8636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PRISTOPI K NAČRTOVANJU</a:t>
            </a:r>
            <a:r>
              <a:rPr lang="sl-SI" sz="900" b="1" dirty="0" smtClean="0">
                <a:solidFill>
                  <a:srgbClr val="8636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: </a:t>
            </a:r>
            <a:endParaRPr lang="sl-SI" sz="900" b="1" dirty="0" smtClean="0">
              <a:solidFill>
                <a:srgbClr val="8636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zgoraj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navzdol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od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spodaj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navzgor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spodaj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primeren za majhne PB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začnemo z atributi in jih združujemo v skupine, temu rečemo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normalizacija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večje PB od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zgoraj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tak pristop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entiteta razmerje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 začetku nekaj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osnovnih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entitetnih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tipov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razmerij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nato zgradimo v podentitete, povezave in atribute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3" name="PoljeZBesedilom 2"/>
          <p:cNvSpPr txBox="1"/>
          <p:nvPr/>
        </p:nvSpPr>
        <p:spPr>
          <a:xfrm>
            <a:off x="2564904" y="2555776"/>
            <a:ext cx="1363958" cy="984885"/>
          </a:xfrm>
          <a:prstGeom prst="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NORMALIZACIJA</a:t>
            </a:r>
            <a:endParaRPr lang="sl-SI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identifikacija potrebnih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atributov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njihovih agregacij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normalizirane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relacije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 osnovi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funkcionalnih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odvisnosti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34" y="2796873"/>
            <a:ext cx="2298662" cy="175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PoljeZBesedilom 2"/>
          <p:cNvSpPr txBox="1"/>
          <p:nvPr/>
        </p:nvSpPr>
        <p:spPr>
          <a:xfrm>
            <a:off x="3068960" y="3602216"/>
            <a:ext cx="108012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kompleksne PB pristop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delih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8680" y="3909993"/>
            <a:ext cx="0" cy="229959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oljeZBesedilom 2"/>
          <p:cNvSpPr txBox="1"/>
          <p:nvPr/>
        </p:nvSpPr>
        <p:spPr>
          <a:xfrm>
            <a:off x="197064" y="4220849"/>
            <a:ext cx="1719768" cy="877163"/>
          </a:xfrm>
          <a:prstGeom prst="rect">
            <a:avLst/>
          </a:prstGeom>
          <a:solidFill>
            <a:srgbClr val="E3E66C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dirty="0" smtClean="0">
                <a:solidFill>
                  <a:srgbClr val="415800"/>
                </a:solidFill>
                <a:latin typeface="Arial Black" pitchFamily="34" charset="0"/>
                <a:ea typeface="Malgun Gothic" pitchFamily="34" charset="-127"/>
                <a:cs typeface="Arial" pitchFamily="34" charset="0"/>
              </a:rPr>
              <a:t>1. KONCEPTUALNI PODATKOVNI MODEL: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semantika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obravnavne domene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it-IT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entitete</a:t>
            </a:r>
            <a:r>
              <a:rPr lang="it-IT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it-IT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pozvezave</a:t>
            </a:r>
            <a:r>
              <a:rPr lang="it-IT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it-IT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it-IT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entitetami</a:t>
            </a:r>
            <a:r>
              <a:rPr lang="it-IT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it-IT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atributi</a:t>
            </a:r>
            <a:r>
              <a:rPr lang="it-IT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entitete, poslovna pravila...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nepovezano 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SUBP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6" name="PoljeZBesedilom 2"/>
          <p:cNvSpPr txBox="1"/>
          <p:nvPr/>
        </p:nvSpPr>
        <p:spPr>
          <a:xfrm>
            <a:off x="2064100" y="4071468"/>
            <a:ext cx="2198134" cy="538609"/>
          </a:xfrm>
          <a:prstGeom prst="rect">
            <a:avLst/>
          </a:prstGeom>
          <a:solidFill>
            <a:srgbClr val="E3E66C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dirty="0">
                <a:solidFill>
                  <a:srgbClr val="415800"/>
                </a:solidFill>
                <a:latin typeface="Arial Black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dirty="0" smtClean="0">
                <a:solidFill>
                  <a:srgbClr val="415800"/>
                </a:solidFill>
                <a:latin typeface="Arial Black" pitchFamily="34" charset="0"/>
                <a:ea typeface="Malgun Gothic" pitchFamily="34" charset="-127"/>
                <a:cs typeface="Arial" pitchFamily="34" charset="0"/>
              </a:rPr>
              <a:t>. LOGIČNI PODATKOVNI MODEL: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model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jeziku izbranega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SUPB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primeru izbere relacijskega SUPB je to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relacijski model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16832" y="3909993"/>
            <a:ext cx="72008" cy="16147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700808" y="3916095"/>
            <a:ext cx="288032" cy="8463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oljeZBesedilom 2"/>
          <p:cNvSpPr txBox="1"/>
          <p:nvPr/>
        </p:nvSpPr>
        <p:spPr>
          <a:xfrm>
            <a:off x="2076180" y="4762477"/>
            <a:ext cx="2072900" cy="323165"/>
          </a:xfrm>
          <a:prstGeom prst="rect">
            <a:avLst/>
          </a:prstGeom>
          <a:solidFill>
            <a:srgbClr val="E3E66C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dirty="0" smtClean="0">
                <a:solidFill>
                  <a:srgbClr val="415800"/>
                </a:solidFill>
                <a:latin typeface="Arial Black" pitchFamily="34" charset="0"/>
                <a:ea typeface="Malgun Gothic" pitchFamily="34" charset="-127"/>
                <a:cs typeface="Arial" pitchFamily="34" charset="0"/>
              </a:rPr>
              <a:t>3. FIZIČNI PODATKOVNI MODEL: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optimizacija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fizične podatkovne sheme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626" y="4610076"/>
            <a:ext cx="2562433" cy="1690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PoljeZBesedilom 2"/>
          <p:cNvSpPr txBox="1"/>
          <p:nvPr/>
        </p:nvSpPr>
        <p:spPr>
          <a:xfrm>
            <a:off x="6061838" y="5085642"/>
            <a:ext cx="54006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Case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orodja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2" name="PoljeZBesedilom 2"/>
          <p:cNvSpPr txBox="1"/>
          <p:nvPr/>
        </p:nvSpPr>
        <p:spPr>
          <a:xfrm>
            <a:off x="191503" y="5297017"/>
            <a:ext cx="4605649" cy="230832"/>
          </a:xfrm>
          <a:prstGeom prst="rect">
            <a:avLst/>
          </a:prstGeom>
          <a:solidFill>
            <a:srgbClr val="F6F25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KONCEPTUALNI PODATKOVNI MODEL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3" name="PoljeZBesedilom 2"/>
          <p:cNvSpPr txBox="1"/>
          <p:nvPr/>
        </p:nvSpPr>
        <p:spPr>
          <a:xfrm>
            <a:off x="212215" y="5652120"/>
            <a:ext cx="2136665" cy="954107"/>
          </a:xfrm>
          <a:prstGeom prst="rect">
            <a:avLst/>
          </a:prstGeom>
          <a:solidFill>
            <a:srgbClr val="FAE486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katere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podatke moramo hraniti?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načrtom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formalen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način opredelimo koncepte domene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baze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cilj je razumeti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cilj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identificirati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koncepte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jih želimo hraniti v bazi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 navadi uporabljamo koncept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ER</a:t>
            </a:r>
          </a:p>
        </p:txBody>
      </p:sp>
      <p:sp>
        <p:nvSpPr>
          <p:cNvPr id="47" name="PoljeZBesedilom 2"/>
          <p:cNvSpPr txBox="1"/>
          <p:nvPr/>
        </p:nvSpPr>
        <p:spPr>
          <a:xfrm>
            <a:off x="5459061" y="6445520"/>
            <a:ext cx="1249825" cy="1092607"/>
          </a:xfrm>
          <a:prstGeom prst="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TERMINOLOGIJA:</a:t>
            </a:r>
            <a:endParaRPr lang="sl-SI" sz="800" b="1" dirty="0" smtClean="0">
              <a:solidFill>
                <a:srgbClr val="CC392E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entitetni tip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zbirke istovrstnih objektov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entiteta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posamezen objekt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entitete ki pripadajo istemu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tipu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opisujemo  prek istih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lastnosti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jim pravimo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atributi</a:t>
            </a:r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7" r="75" b="11275"/>
          <a:stretch/>
        </p:blipFill>
        <p:spPr bwMode="auto">
          <a:xfrm>
            <a:off x="3687894" y="6939165"/>
            <a:ext cx="1373820" cy="119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3" y="6732240"/>
            <a:ext cx="3353232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PoljeZBesedilom 2"/>
          <p:cNvSpPr txBox="1"/>
          <p:nvPr/>
        </p:nvSpPr>
        <p:spPr>
          <a:xfrm>
            <a:off x="217567" y="8100392"/>
            <a:ext cx="2424697" cy="707886"/>
          </a:xfrm>
          <a:prstGeom prst="rect">
            <a:avLst/>
          </a:prstGeom>
          <a:solidFill>
            <a:srgbClr val="FAE486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razmerje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označimo s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črto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koliko entitet iz ene strani je lahko povezano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entiteto na drugi strani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vsaki strani označimo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minimalno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maksimalno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števnost</a:t>
            </a:r>
          </a:p>
        </p:txBody>
      </p:sp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6325411"/>
            <a:ext cx="751332" cy="40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236" y="8137513"/>
            <a:ext cx="2147314" cy="3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PoljeZBesedilom 2"/>
          <p:cNvSpPr txBox="1"/>
          <p:nvPr/>
        </p:nvSpPr>
        <p:spPr>
          <a:xfrm>
            <a:off x="2416186" y="8546470"/>
            <a:ext cx="1997943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profesor ima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predmetov, vsak predmet pa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točno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profesorja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4" name="PoljeZBesedilom 2"/>
          <p:cNvSpPr txBox="1"/>
          <p:nvPr/>
        </p:nvSpPr>
        <p:spPr>
          <a:xfrm>
            <a:off x="5210311" y="7823195"/>
            <a:ext cx="1249825" cy="877163"/>
          </a:xfrm>
          <a:prstGeom prst="rect">
            <a:avLst/>
          </a:prstGeom>
          <a:solidFill>
            <a:srgbClr val="FDD235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IDENTIFIKATORJI:</a:t>
            </a:r>
            <a:endParaRPr lang="sl-SI" sz="800" b="1" dirty="0" smtClean="0">
              <a:solidFill>
                <a:srgbClr val="CC392E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enolični identifikator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tista podmnožica atributov ki enolično določijo entiteto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podlaga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relacijskem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modelu</a:t>
            </a:r>
          </a:p>
        </p:txBody>
      </p:sp>
    </p:spTree>
    <p:extLst>
      <p:ext uri="{BB962C8B-B14F-4D97-AF65-F5344CB8AC3E}">
        <p14:creationId xmlns:p14="http://schemas.microsoft.com/office/powerpoint/2010/main" val="16047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oljeZBesedilom 2"/>
          <p:cNvSpPr txBox="1"/>
          <p:nvPr/>
        </p:nvSpPr>
        <p:spPr>
          <a:xfrm>
            <a:off x="3118548" y="7718113"/>
            <a:ext cx="1948226" cy="1077218"/>
          </a:xfrm>
          <a:prstGeom prst="rect">
            <a:avLst/>
          </a:prstGeom>
          <a:solidFill>
            <a:srgbClr val="D8F35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4158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POSKRBIMO ZA: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ustreznost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imen</a:t>
            </a:r>
            <a:endParaRPr lang="sl-SI" sz="700" b="1" dirty="0">
              <a:solidFill>
                <a:schemeClr val="tx2">
                  <a:lumMod val="50000"/>
                </a:schemeClr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retvorbo </a:t>
            </a:r>
            <a:r>
              <a:rPr lang="sl-SI" sz="7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sestavljenih</a:t>
            </a: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več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vrednostnih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in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izpeljanih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atributov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indekse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tam kjer jih rabimo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pogledi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ustreznost ključev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refrencialno integriteto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sprožilce in shranjene procedure</a:t>
            </a:r>
            <a:endParaRPr lang="sl-SI" sz="100" dirty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" name="PoljeZBesedilom 2"/>
          <p:cNvSpPr txBox="1"/>
          <p:nvPr/>
        </p:nvSpPr>
        <p:spPr>
          <a:xfrm>
            <a:off x="252934" y="179512"/>
            <a:ext cx="2888034" cy="446276"/>
          </a:xfrm>
          <a:prstGeom prst="rect">
            <a:avLst/>
          </a:prstGeom>
          <a:solidFill>
            <a:srgbClr val="FDD235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MOČNI ENTITETNI TIP:</a:t>
            </a:r>
            <a:endParaRPr lang="sl-SI" sz="800" b="1" dirty="0" smtClean="0">
              <a:solidFill>
                <a:srgbClr val="CC392E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kadar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entiteto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entitetnega tipa moč enolično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identificirati z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njenimi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atributi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5" y="785466"/>
            <a:ext cx="2696101" cy="119424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oljeZBesedilom 2"/>
          <p:cNvSpPr txBox="1"/>
          <p:nvPr/>
        </p:nvSpPr>
        <p:spPr>
          <a:xfrm>
            <a:off x="3212976" y="179512"/>
            <a:ext cx="2571179" cy="446276"/>
          </a:xfrm>
          <a:prstGeom prst="rect">
            <a:avLst/>
          </a:prstGeom>
          <a:solidFill>
            <a:srgbClr val="FDD235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ŠIBKI ENTITETNI TIP:</a:t>
            </a:r>
            <a:endParaRPr lang="sl-SI" sz="800" b="1" dirty="0" smtClean="0">
              <a:solidFill>
                <a:srgbClr val="CC392E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enolični identifikator je sestavljen tudi iz razmerji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drugih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entitet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razmerju 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531" y="755576"/>
            <a:ext cx="2552624" cy="864096"/>
          </a:xfrm>
          <a:prstGeom prst="rect">
            <a:avLst/>
          </a:prstGeom>
          <a:solidFill>
            <a:srgbClr val="FDD235"/>
          </a:solidFill>
          <a:ln w="76200">
            <a:solidFill>
              <a:srgbClr val="FAE486"/>
            </a:solidFill>
            <a:miter lim="800000"/>
            <a:headEnd/>
            <a:tailEnd/>
          </a:ln>
          <a:effectLst/>
        </p:spPr>
      </p:pic>
      <p:sp>
        <p:nvSpPr>
          <p:cNvPr id="6" name="PoljeZBesedilom 2"/>
          <p:cNvSpPr txBox="1"/>
          <p:nvPr/>
        </p:nvSpPr>
        <p:spPr>
          <a:xfrm>
            <a:off x="5589240" y="107504"/>
            <a:ext cx="930672" cy="836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RAZŠERJENA ER NOTACIJA:</a:t>
            </a:r>
            <a:endParaRPr lang="sl-SI" sz="800" b="1" dirty="0" smtClean="0">
              <a:solidFill>
                <a:srgbClr val="CC392E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generalizacija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specializacija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agregacija 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kompozicija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231880" y="943630"/>
            <a:ext cx="0" cy="67604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2"/>
          <p:cNvSpPr txBox="1"/>
          <p:nvPr/>
        </p:nvSpPr>
        <p:spPr>
          <a:xfrm>
            <a:off x="4941168" y="1780388"/>
            <a:ext cx="1585094" cy="492443"/>
          </a:xfrm>
          <a:prstGeom prst="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GENERALIZACIJA </a:t>
            </a:r>
            <a:endParaRPr lang="sl-SI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entitetni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tip je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posplošitev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več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podobnih entitetnih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tipov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3231531" y="1780388"/>
            <a:ext cx="1585094" cy="492443"/>
          </a:xfrm>
          <a:prstGeom prst="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SPECIALIZACIJA</a:t>
            </a:r>
            <a:endParaRPr lang="sl-SI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entitetni tip je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posebna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vrsta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drugega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entitetnega tipa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37656" y="2330888"/>
            <a:ext cx="1916536" cy="1264227"/>
            <a:chOff x="4498565" y="2373834"/>
            <a:chExt cx="2169963" cy="1554425"/>
          </a:xfrm>
        </p:grpSpPr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166" y="2373834"/>
              <a:ext cx="924271" cy="717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8565" y="3347863"/>
              <a:ext cx="971722" cy="580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0" name="Picture 6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3"/>
            <a:stretch/>
          </p:blipFill>
          <p:spPr bwMode="auto">
            <a:xfrm>
              <a:off x="5692117" y="3347864"/>
              <a:ext cx="976411" cy="580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4895088" y="3091830"/>
              <a:ext cx="1336792" cy="225212"/>
              <a:chOff x="4895088" y="3091830"/>
              <a:chExt cx="1336792" cy="225212"/>
            </a:xfrm>
          </p:grpSpPr>
          <p:cxnSp>
            <p:nvCxnSpPr>
              <p:cNvPr id="15" name="Straight Arrow Connector 14"/>
              <p:cNvCxnSpPr>
                <a:endCxn id="11268" idx="2"/>
              </p:cNvCxnSpPr>
              <p:nvPr/>
            </p:nvCxnSpPr>
            <p:spPr>
              <a:xfrm flipH="1" flipV="1">
                <a:off x="5562302" y="3091830"/>
                <a:ext cx="1181" cy="128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Left Brace 12"/>
              <p:cNvSpPr/>
              <p:nvPr/>
            </p:nvSpPr>
            <p:spPr>
              <a:xfrm rot="5400000">
                <a:off x="5514886" y="2600049"/>
                <a:ext cx="97195" cy="1336792"/>
              </a:xfrm>
              <a:prstGeom prst="leftBrac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sl-SI"/>
              </a:p>
            </p:txBody>
          </p:sp>
        </p:grpSp>
      </p:grpSp>
      <p:sp>
        <p:nvSpPr>
          <p:cNvPr id="23" name="PoljeZBesedilom 2"/>
          <p:cNvSpPr txBox="1"/>
          <p:nvPr/>
        </p:nvSpPr>
        <p:spPr>
          <a:xfrm>
            <a:off x="2584222" y="2347107"/>
            <a:ext cx="2383978" cy="643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totalno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/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delno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pokrivanje: profesorji in asistenti pokrivajo vse pedagoge / samo del pedagogov</a:t>
            </a:r>
          </a:p>
          <a:p>
            <a:pPr marL="171450" indent="-171450">
              <a:spcBef>
                <a:spcPts val="130"/>
              </a:spcBef>
              <a:buSzPct val="110000"/>
              <a:buFont typeface="Arial" pitchFamily="34" charset="0"/>
              <a:buChar char="•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ekskluzivno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/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prekrivno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pokrivanje: če noben profesor ni asistent in noben asistent ni profesor / profesor je lahko asistent ali asistent profesor</a:t>
            </a:r>
          </a:p>
        </p:txBody>
      </p:sp>
      <p:sp>
        <p:nvSpPr>
          <p:cNvPr id="24" name="PoljeZBesedilom 2"/>
          <p:cNvSpPr txBox="1"/>
          <p:nvPr/>
        </p:nvSpPr>
        <p:spPr>
          <a:xfrm>
            <a:off x="286840" y="2179009"/>
            <a:ext cx="1053928" cy="615553"/>
          </a:xfrm>
          <a:prstGeom prst="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AGREGACIJA</a:t>
            </a:r>
            <a:endParaRPr lang="sl-SI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 entitetni tip predstavlja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celoto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drug pa njen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5" name="PoljeZBesedilom 2"/>
          <p:cNvSpPr txBox="1"/>
          <p:nvPr/>
        </p:nvSpPr>
        <p:spPr>
          <a:xfrm>
            <a:off x="1412776" y="2179009"/>
            <a:ext cx="1053928" cy="738664"/>
          </a:xfrm>
          <a:prstGeom prst="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KOMPOZICIJA</a:t>
            </a:r>
            <a:endParaRPr lang="sl-SI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 tisti tip ki predstavlja le del celote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more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obstajati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sam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6" y="3005133"/>
            <a:ext cx="1919486" cy="20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6" y="3246756"/>
            <a:ext cx="1474093" cy="219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PoljeZBesedilom 2"/>
          <p:cNvSpPr txBox="1"/>
          <p:nvPr/>
        </p:nvSpPr>
        <p:spPr>
          <a:xfrm>
            <a:off x="2482339" y="3084897"/>
            <a:ext cx="2016226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1. KORAK: </a:t>
            </a:r>
            <a:r>
              <a:rPr lang="sl-SI" sz="8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identificiramo entitetne tipe</a:t>
            </a:r>
          </a:p>
          <a:p>
            <a:pPr>
              <a:buSzPct val="130000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pregled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uporabniških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zahtev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, možnih je več pravilnih rešitev, subjektivno. Ko to naredimo jih moramo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dokumentirati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29" name="Straight Arrow Connector 28"/>
          <p:cNvCxnSpPr>
            <a:stCxn id="28" idx="1"/>
          </p:cNvCxnSpPr>
          <p:nvPr/>
        </p:nvCxnSpPr>
        <p:spPr>
          <a:xfrm flipH="1">
            <a:off x="2060848" y="3361896"/>
            <a:ext cx="421491" cy="233219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02" y="3765162"/>
            <a:ext cx="3237875" cy="118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PoljeZBesedilom 2"/>
          <p:cNvSpPr txBox="1"/>
          <p:nvPr/>
        </p:nvSpPr>
        <p:spPr>
          <a:xfrm>
            <a:off x="3667416" y="3765162"/>
            <a:ext cx="2886775" cy="661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identificiramo povezave</a:t>
            </a:r>
          </a:p>
          <a:p>
            <a:pPr>
              <a:buSzPct val="130000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pozorni moramo biti na povezave ki povezujejo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več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entitetnih tipov in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rekurzivne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zveze. Potem moramo določiti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števnosti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, kjer smo pozorni na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dvoumne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in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nepopolne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povezave. Tudi te potem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dokumentiramo.</a:t>
            </a:r>
            <a:endParaRPr lang="sl-SI" sz="7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16" y="4499992"/>
            <a:ext cx="289878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PoljeZBesedilom 2"/>
          <p:cNvSpPr txBox="1"/>
          <p:nvPr/>
        </p:nvSpPr>
        <p:spPr>
          <a:xfrm>
            <a:off x="332655" y="5076056"/>
            <a:ext cx="2886775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3. KORAK: </a:t>
            </a:r>
            <a:r>
              <a:rPr lang="sl-SI" sz="8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identificiramo atribute</a:t>
            </a:r>
          </a:p>
          <a:p>
            <a:pPr>
              <a:buSzPct val="130000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paziti moramo pri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sestavljenih 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atributih,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več vrednostnih 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atributih in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izpeljanih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atributih. Na koncu jih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dokumentiramo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.</a:t>
            </a: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1275" name="Picture 11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63"/>
          <a:stretch/>
        </p:blipFill>
        <p:spPr bwMode="auto">
          <a:xfrm>
            <a:off x="302492" y="5580112"/>
            <a:ext cx="3204419" cy="68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PoljeZBesedilom 2"/>
          <p:cNvSpPr txBox="1"/>
          <p:nvPr/>
        </p:nvSpPr>
        <p:spPr>
          <a:xfrm>
            <a:off x="3641273" y="5318848"/>
            <a:ext cx="2886775" cy="538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atributom določimo domene</a:t>
            </a:r>
          </a:p>
          <a:p>
            <a:pPr>
              <a:buSzPct val="130000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lahko določimo seznam </a:t>
            </a:r>
            <a:r>
              <a:rPr lang="sl-SI" sz="7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dovoljenih</a:t>
            </a: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vrednosti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minimalno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in </a:t>
            </a:r>
            <a:r>
              <a:rPr lang="sl-SI" sz="7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maksimalno</a:t>
            </a: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vrednost, podatkovni </a:t>
            </a:r>
            <a:r>
              <a:rPr lang="sl-SI" sz="7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tip</a:t>
            </a: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in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dolžino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in dovoljene </a:t>
            </a:r>
            <a:r>
              <a:rPr lang="sl-SI" sz="7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operacije</a:t>
            </a: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nad atributom</a:t>
            </a: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9" name="PoljeZBesedilom 2"/>
          <p:cNvSpPr txBox="1"/>
          <p:nvPr/>
        </p:nvSpPr>
        <p:spPr>
          <a:xfrm>
            <a:off x="3653179" y="5940152"/>
            <a:ext cx="2886775" cy="3231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5. KORAK: </a:t>
            </a:r>
            <a:r>
              <a:rPr lang="sl-SI" sz="8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določimo kandidate za ključe</a:t>
            </a:r>
          </a:p>
          <a:p>
            <a:pPr>
              <a:buSzPct val="130000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in potem izmed teh kandidatov določimo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ključ</a:t>
            </a: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545" y="6360338"/>
            <a:ext cx="924893" cy="152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405" y="7174726"/>
            <a:ext cx="922318" cy="66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PoljeZBesedilom 2"/>
          <p:cNvSpPr txBox="1"/>
          <p:nvPr/>
        </p:nvSpPr>
        <p:spPr>
          <a:xfrm>
            <a:off x="4878362" y="6516216"/>
            <a:ext cx="710878" cy="415498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oznaka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šibki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entitetni tip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3" name="PoljeZBesedilom 2"/>
          <p:cNvSpPr txBox="1"/>
          <p:nvPr/>
        </p:nvSpPr>
        <p:spPr>
          <a:xfrm>
            <a:off x="2840157" y="6355704"/>
            <a:ext cx="1905886" cy="538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6</a:t>
            </a: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uporabimo EER elemente</a:t>
            </a:r>
          </a:p>
          <a:p>
            <a:pPr>
              <a:buSzPct val="130000"/>
            </a:pP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Elementi razširjenega diagrama </a:t>
            </a:r>
            <a:r>
              <a:rPr lang="sl-SI" sz="7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povečajo</a:t>
            </a: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semantiko</a:t>
            </a: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modela 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vendar negativno </a:t>
            </a: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vplivajo na “</a:t>
            </a:r>
            <a:r>
              <a:rPr lang="sl-SI" sz="7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berljivost</a:t>
            </a:r>
            <a:r>
              <a:rPr lang="sl-SI" sz="7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” modela</a:t>
            </a: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4" name="PoljeZBesedilom 2"/>
          <p:cNvSpPr txBox="1"/>
          <p:nvPr/>
        </p:nvSpPr>
        <p:spPr>
          <a:xfrm>
            <a:off x="2780928" y="6951588"/>
            <a:ext cx="1948226" cy="661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7. KORAK: </a:t>
            </a:r>
            <a:r>
              <a:rPr lang="sl-SI" sz="8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obstoj odvečnih elementov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odstranimo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1 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-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1 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povezave: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združimo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v en entitetni tip in izberemo primarni ključ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preverimo če imamo kakšne druge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odvečne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povezave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in jih odstranimo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5" name="PoljeZBesedilom 2"/>
          <p:cNvSpPr txBox="1"/>
          <p:nvPr/>
        </p:nvSpPr>
        <p:spPr>
          <a:xfrm>
            <a:off x="204291" y="6355704"/>
            <a:ext cx="2527994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8. KORAK: </a:t>
            </a:r>
            <a:r>
              <a:rPr lang="sl-SI" sz="8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podpiranje transakcij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preveriti moramo če model podpira vse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transakcije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če transakcije ne uspemo izvesti je model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pomanjkljiv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preverimo tako da vsako </a:t>
            </a:r>
            <a:r>
              <a:rPr lang="sl-SI" sz="7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transakcijo opišemo</a:t>
            </a: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.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6" name="PoljeZBesedilom 2"/>
          <p:cNvSpPr txBox="1"/>
          <p:nvPr/>
        </p:nvSpPr>
        <p:spPr>
          <a:xfrm>
            <a:off x="564674" y="6951588"/>
            <a:ext cx="2178003" cy="3231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9</a:t>
            </a: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preverjanje z uporabnikom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anomalije ali pomanjkljivosti </a:t>
            </a: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7" name="PoljeZBesedilom 2"/>
          <p:cNvSpPr txBox="1"/>
          <p:nvPr/>
        </p:nvSpPr>
        <p:spPr>
          <a:xfrm>
            <a:off x="204291" y="7364442"/>
            <a:ext cx="2504629" cy="230832"/>
          </a:xfrm>
          <a:prstGeom prst="rect">
            <a:avLst/>
          </a:prstGeom>
          <a:solidFill>
            <a:srgbClr val="F6F25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LOGIČNI 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PODATKOVNI MODEL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9" y="7740351"/>
            <a:ext cx="2720653" cy="120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5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56" y="539552"/>
            <a:ext cx="3528392" cy="94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56" y="1547663"/>
            <a:ext cx="3591272" cy="91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oljeZBesedilom 2"/>
          <p:cNvSpPr txBox="1"/>
          <p:nvPr/>
        </p:nvSpPr>
        <p:spPr>
          <a:xfrm>
            <a:off x="207740" y="239469"/>
            <a:ext cx="3504108" cy="200055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konceptualni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logični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model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" name="PoljeZBesedilom 2"/>
          <p:cNvSpPr txBox="1"/>
          <p:nvPr/>
        </p:nvSpPr>
        <p:spPr>
          <a:xfrm>
            <a:off x="3933056" y="239469"/>
            <a:ext cx="2658070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1100" spc="300" dirty="0" smtClean="0">
                <a:solidFill>
                  <a:srgbClr val="867C00"/>
                </a:solidFill>
                <a:latin typeface="Stencil" pitchFamily="82" charset="0"/>
                <a:cs typeface="Cascadia Mono SemiBold" pitchFamily="49" charset="0"/>
              </a:rPr>
              <a:t>NORMALIZACIJA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" name="PoljeZBesedilom 2"/>
          <p:cNvSpPr txBox="1"/>
          <p:nvPr/>
        </p:nvSpPr>
        <p:spPr>
          <a:xfrm>
            <a:off x="3933056" y="649603"/>
            <a:ext cx="2658070" cy="830997"/>
          </a:xfrm>
          <a:prstGeom prst="rect">
            <a:avLst/>
          </a:prstGeom>
          <a:solidFill>
            <a:srgbClr val="FD6E35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preoblikovanje da ne pride do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ažurnih anomalij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1NO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prva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normalna oblika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2NO 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druga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normalna oblika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3NO 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tretja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normalna oblika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4PNO 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četrta poslovna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normalna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oblika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Boyce Coddova NO, 4NO, 5NO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09120" y="1480600"/>
            <a:ext cx="0" cy="21108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2"/>
          <p:cNvSpPr txBox="1"/>
          <p:nvPr/>
        </p:nvSpPr>
        <p:spPr>
          <a:xfrm>
            <a:off x="3774728" y="1790822"/>
            <a:ext cx="2894632" cy="661720"/>
          </a:xfrm>
          <a:prstGeom prst="rect">
            <a:avLst/>
          </a:prstGeom>
          <a:solidFill>
            <a:srgbClr val="F6F25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PRVA NORMALNA OBLIKA:</a:t>
            </a:r>
            <a:endParaRPr lang="sl-SI" sz="800" b="1" dirty="0" smtClean="0">
              <a:solidFill>
                <a:schemeClr val="accent3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presečišču ene vrstice in enega stolpca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definiran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primarni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določene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funkcionalne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odvisnosti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odstranimo odvečne atribute, določimo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funkcionalne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odvisnosti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določimo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primarni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09120" y="2459978"/>
            <a:ext cx="0" cy="21108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jeZBesedilom 2"/>
          <p:cNvSpPr txBox="1"/>
          <p:nvPr/>
        </p:nvSpPr>
        <p:spPr>
          <a:xfrm>
            <a:off x="3791074" y="2706011"/>
            <a:ext cx="2894632" cy="769441"/>
          </a:xfrm>
          <a:prstGeom prst="rect">
            <a:avLst/>
          </a:prstGeom>
          <a:solidFill>
            <a:srgbClr val="F6F25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DRUGA NORMALNA OBLIKA:</a:t>
            </a:r>
            <a:endParaRPr lang="sl-SI" sz="800" b="1" dirty="0" smtClean="0">
              <a:solidFill>
                <a:schemeClr val="accent3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vsebuje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parcialnih odvisnosti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noben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atribut, ki ni del ključa,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funkcionalno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odvisen le od dela primarnega ključa, temveč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celotnega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ključa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relacijo razbijemo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093296" y="3475452"/>
            <a:ext cx="0" cy="21108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oljeZBesedilom 2"/>
          <p:cNvSpPr txBox="1"/>
          <p:nvPr/>
        </p:nvSpPr>
        <p:spPr>
          <a:xfrm>
            <a:off x="4362028" y="3779912"/>
            <a:ext cx="2323678" cy="661720"/>
          </a:xfrm>
          <a:prstGeom prst="rect">
            <a:avLst/>
          </a:prstGeom>
          <a:solidFill>
            <a:srgbClr val="F6F25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TRETJA NORMALNA OBLIKA:</a:t>
            </a:r>
            <a:endParaRPr lang="sl-SI" sz="800" b="1" dirty="0" smtClean="0">
              <a:solidFill>
                <a:schemeClr val="accent3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vsebuje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tranzitivnih odvisnosti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med atributi,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ki niso del primarnega ključa,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odvisnosti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relacijo razbijemo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093296" y="4441632"/>
            <a:ext cx="0" cy="21108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jeZBesedilom 2"/>
          <p:cNvSpPr txBox="1"/>
          <p:nvPr/>
        </p:nvSpPr>
        <p:spPr>
          <a:xfrm>
            <a:off x="4587354" y="4788024"/>
            <a:ext cx="2082006" cy="553998"/>
          </a:xfrm>
          <a:prstGeom prst="rect">
            <a:avLst/>
          </a:prstGeom>
          <a:solidFill>
            <a:srgbClr val="F6F25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accent3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ČETRTA POSLOVNA NORMALNA OBLIKA:</a:t>
            </a:r>
            <a:endParaRPr lang="sl-SI" sz="800" b="1" dirty="0" smtClean="0">
              <a:solidFill>
                <a:schemeClr val="accent3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relaciji ne obstajajo atributi, ki bi bili odvisni od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primarnega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ključa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41" y="2959982"/>
            <a:ext cx="3331821" cy="185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1700808" y="2536733"/>
            <a:ext cx="1205036" cy="553998"/>
          </a:xfrm>
          <a:prstGeom prst="rect">
            <a:avLst/>
          </a:prstGeom>
          <a:solidFill>
            <a:srgbClr val="FF996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AŽURNE ANOMALIJE:</a:t>
            </a:r>
            <a:endParaRPr lang="sl-SI" sz="8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dodajanju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spreminjanju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1" name="PoljeZBesedilom 2"/>
          <p:cNvSpPr txBox="1"/>
          <p:nvPr/>
        </p:nvSpPr>
        <p:spPr>
          <a:xfrm>
            <a:off x="404664" y="2575732"/>
            <a:ext cx="936104" cy="415498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normalizacije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prvotne sheme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2" name="PoljeZBesedilom 2"/>
          <p:cNvSpPr txBox="1"/>
          <p:nvPr/>
        </p:nvSpPr>
        <p:spPr>
          <a:xfrm>
            <a:off x="3065314" y="4559996"/>
            <a:ext cx="1293068" cy="523220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druge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normalne oblike nikoli ne kršimo ostale pa lahko da pridobimo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učinkovitosti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3" name="PoljeZBesedilom 2"/>
          <p:cNvSpPr txBox="1"/>
          <p:nvPr/>
        </p:nvSpPr>
        <p:spPr>
          <a:xfrm>
            <a:off x="281741" y="4930130"/>
            <a:ext cx="2573189" cy="553998"/>
          </a:xfrm>
          <a:prstGeom prst="rect">
            <a:avLst/>
          </a:prstGeom>
          <a:solidFill>
            <a:srgbClr val="FAE48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1. KORAK: </a:t>
            </a:r>
            <a:r>
              <a:rPr lang="sl-SI" sz="800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kreiramo relacije</a:t>
            </a: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potek po 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navadi </a:t>
            </a:r>
            <a:r>
              <a:rPr lang="sl-SI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avtomatiziran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pretvorba 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iz</a:t>
            </a:r>
          </a:p>
          <a:p>
            <a:pPr>
              <a:buSzPct val="130000"/>
            </a:pP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konceptualnega v logični model je podprta s strani 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številnih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CASE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orodij. Če delamo na roke:</a:t>
            </a:r>
            <a:endParaRPr lang="sl-SI" sz="700" b="1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" y="5652120"/>
            <a:ext cx="2823666" cy="997962"/>
          </a:xfrm>
          <a:prstGeom prst="rect">
            <a:avLst/>
          </a:prstGeom>
          <a:noFill/>
          <a:ln w="76200">
            <a:solidFill>
              <a:srgbClr val="FF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PoljeZBesedilom 2"/>
          <p:cNvSpPr txBox="1"/>
          <p:nvPr/>
        </p:nvSpPr>
        <p:spPr>
          <a:xfrm>
            <a:off x="2938388" y="5207129"/>
            <a:ext cx="1584176" cy="538609"/>
          </a:xfrm>
          <a:prstGeom prst="rect">
            <a:avLst/>
          </a:prstGeom>
          <a:solidFill>
            <a:srgbClr val="FDD235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3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 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: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 združimo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v eno relacijo</a:t>
            </a:r>
          </a:p>
          <a:p>
            <a:pPr marL="171450" indent="-171450">
              <a:buSzPct val="13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: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dobimo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tuji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ključ</a:t>
            </a:r>
          </a:p>
          <a:p>
            <a:pPr marL="171450" indent="-171450">
              <a:buSzPct val="130000"/>
              <a:buFont typeface="Arial" pitchFamily="34" charset="0"/>
              <a:buChar char="•"/>
            </a:pP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 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: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 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naredimo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vmesno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tabelo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z tujima ključema</a:t>
            </a:r>
            <a:endParaRPr lang="sl-SI" sz="70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6" name="PoljeZBesedilom 2"/>
          <p:cNvSpPr txBox="1"/>
          <p:nvPr/>
        </p:nvSpPr>
        <p:spPr>
          <a:xfrm>
            <a:off x="4725144" y="5421287"/>
            <a:ext cx="1944216" cy="677108"/>
          </a:xfrm>
          <a:prstGeom prst="rect">
            <a:avLst/>
          </a:prstGeom>
          <a:solidFill>
            <a:srgbClr val="FAE48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b="1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preverimo relacije z normalizacijo</a:t>
            </a: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 navadi preverimo da so vse na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NO3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specifične povezave zahtevajo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denormalizacijo</a:t>
            </a:r>
            <a:endParaRPr lang="sl-SI" sz="700" b="1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7" name="PoljeZBesedilom 2"/>
          <p:cNvSpPr txBox="1"/>
          <p:nvPr/>
        </p:nvSpPr>
        <p:spPr>
          <a:xfrm>
            <a:off x="3356992" y="5861819"/>
            <a:ext cx="1265634" cy="553998"/>
          </a:xfrm>
          <a:prstGeom prst="rect">
            <a:avLst/>
          </a:prstGeom>
          <a:solidFill>
            <a:srgbClr val="FAE48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3. KORAK: </a:t>
            </a:r>
            <a:r>
              <a:rPr lang="sl-SI" sz="800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preverimo relacije z transakcijami</a:t>
            </a: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podobno kot pri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konceptualnem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modelu</a:t>
            </a: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8" name="PoljeZBesedilom 2"/>
          <p:cNvSpPr txBox="1"/>
          <p:nvPr/>
        </p:nvSpPr>
        <p:spPr>
          <a:xfrm>
            <a:off x="4665712" y="6200373"/>
            <a:ext cx="2063079" cy="215444"/>
          </a:xfrm>
          <a:prstGeom prst="rect">
            <a:avLst/>
          </a:prstGeom>
          <a:solidFill>
            <a:srgbClr val="FAE48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800" b="1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preverimo omejitve integritete</a:t>
            </a:r>
          </a:p>
        </p:txBody>
      </p:sp>
      <p:sp>
        <p:nvSpPr>
          <p:cNvPr id="29" name="PoljeZBesedilom 2"/>
          <p:cNvSpPr txBox="1"/>
          <p:nvPr/>
        </p:nvSpPr>
        <p:spPr>
          <a:xfrm>
            <a:off x="3341464" y="6516216"/>
            <a:ext cx="3379252" cy="538609"/>
          </a:xfrm>
          <a:prstGeom prst="rect">
            <a:avLst/>
          </a:prstGeom>
          <a:solidFill>
            <a:srgbClr val="FAE48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5. KORAK: </a:t>
            </a:r>
            <a:r>
              <a:rPr lang="sl-SI" sz="800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preverimo model z uporabnikom</a:t>
            </a: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model 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lahko zajema več uporabniških </a:t>
            </a:r>
            <a:r>
              <a:rPr lang="sl-SI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pogledov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. Pri 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pregledu lahko 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nastopa </a:t>
            </a:r>
            <a:r>
              <a:rPr lang="sl-SI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več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uporabnikov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. Odličen način za pregled celovitosti podatkovnega modela 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je specifikacija </a:t>
            </a:r>
            <a:r>
              <a:rPr lang="sl-SI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podatkovnih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tokov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s pomočjo </a:t>
            </a:r>
            <a:r>
              <a:rPr lang="sl-SI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diagrama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podatkovnih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tokov</a:t>
            </a:r>
            <a:endParaRPr lang="sl-SI" sz="800" b="1" dirty="0" smtClean="0">
              <a:solidFill>
                <a:srgbClr val="CC392E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81" y="7149526"/>
            <a:ext cx="1471836" cy="1209559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56" y="7149526"/>
            <a:ext cx="1443756" cy="1215107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PoljeZBesedilom 2"/>
          <p:cNvSpPr txBox="1"/>
          <p:nvPr/>
        </p:nvSpPr>
        <p:spPr>
          <a:xfrm>
            <a:off x="336672" y="6785520"/>
            <a:ext cx="2853730" cy="430887"/>
          </a:xfrm>
          <a:prstGeom prst="rect">
            <a:avLst/>
          </a:prstGeom>
          <a:solidFill>
            <a:srgbClr val="FAE48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6</a:t>
            </a:r>
            <a:r>
              <a:rPr lang="sl-SI" sz="800" b="1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rgbClr val="CC392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preverimo možnost razširitve</a:t>
            </a: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če imamo predvidene razširitve moramo pogledati ali jih model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podpira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. Model mora biti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prilagodljiv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.</a:t>
            </a:r>
            <a:endParaRPr lang="sl-SI" sz="700" b="1" dirty="0" smtClean="0">
              <a:solidFill>
                <a:srgbClr val="CC392E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3" name="PoljeZBesedilom 2"/>
          <p:cNvSpPr txBox="1"/>
          <p:nvPr/>
        </p:nvSpPr>
        <p:spPr>
          <a:xfrm>
            <a:off x="225798" y="7356534"/>
            <a:ext cx="3347218" cy="230832"/>
          </a:xfrm>
          <a:prstGeom prst="rect">
            <a:avLst/>
          </a:prstGeom>
          <a:solidFill>
            <a:srgbClr val="F6F25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FIZIČNI 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PODATKOVNI MODEL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05" y="7654277"/>
            <a:ext cx="2274764" cy="66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PoljeZBesedilom 2"/>
          <p:cNvSpPr txBox="1"/>
          <p:nvPr/>
        </p:nvSpPr>
        <p:spPr>
          <a:xfrm>
            <a:off x="1510544" y="7654277"/>
            <a:ext cx="937096" cy="200055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opisuje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stvari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7" name="PoljeZBesedilom 2"/>
          <p:cNvSpPr txBox="1"/>
          <p:nvPr/>
        </p:nvSpPr>
        <p:spPr>
          <a:xfrm>
            <a:off x="1510543" y="8172400"/>
            <a:ext cx="2009279" cy="538609"/>
          </a:xfrm>
          <a:prstGeom prst="rect">
            <a:avLst/>
          </a:prstGeom>
          <a:solidFill>
            <a:srgbClr val="FFFF8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1. KORAK: </a:t>
            </a:r>
            <a:r>
              <a:rPr lang="sl-SI" sz="800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pretvorba v jezik SUPB</a:t>
            </a: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iz </a:t>
            </a:r>
            <a:r>
              <a:rPr lang="sl-SI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logičnega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modela</a:t>
            </a:r>
            <a:r>
              <a:rPr lang="sl-SI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izdelati podatkovno shemo 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za ciljni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SUPB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. Vedeti moramo kaj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SUPB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podpira</a:t>
            </a:r>
            <a:r>
              <a:rPr lang="sl-SI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.</a:t>
            </a:r>
            <a:endParaRPr lang="sl-SI" sz="1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8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260648" y="198905"/>
            <a:ext cx="2088232" cy="646331"/>
          </a:xfrm>
          <a:prstGeom prst="rect">
            <a:avLst/>
          </a:prstGeom>
          <a:solidFill>
            <a:srgbClr val="FFFF8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b="1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izdelava osnovnih relacij</a:t>
            </a:r>
          </a:p>
          <a:p>
            <a:pPr>
              <a:buSzPct val="130000"/>
            </a:pP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vir </a:t>
            </a:r>
            <a:r>
              <a:rPr lang="pl-PL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podatkov je podatkovni slovar, jezik za opis pa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DDL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. Za vsako relacijo navedemo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naziv 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relacije, listo osnovnih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atributov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primarni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ključ in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tuje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ključe ter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omejitve 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povezav. </a:t>
            </a:r>
            <a:endParaRPr lang="sl-SI" sz="1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260648" y="997636"/>
            <a:ext cx="2088232" cy="430887"/>
          </a:xfrm>
          <a:prstGeom prst="rect">
            <a:avLst/>
          </a:prstGeom>
          <a:solidFill>
            <a:srgbClr val="FFFF8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3. KORAK: </a:t>
            </a:r>
            <a:r>
              <a:rPr lang="sl-SI" sz="800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predstavitev atributov</a:t>
            </a:r>
          </a:p>
          <a:p>
            <a:pPr>
              <a:buSzPct val="130000"/>
            </a:pP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za vsak atribut določimo ali je shranjen v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podatkovni bazi 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ali se izračuna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vsakič znova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. </a:t>
            </a:r>
            <a:endParaRPr lang="sl-SI" sz="1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" name="PoljeZBesedilom 2"/>
          <p:cNvSpPr txBox="1"/>
          <p:nvPr/>
        </p:nvSpPr>
        <p:spPr>
          <a:xfrm>
            <a:off x="2501280" y="198905"/>
            <a:ext cx="1863824" cy="215444"/>
          </a:xfrm>
          <a:prstGeom prst="rect">
            <a:avLst/>
          </a:prstGeom>
          <a:solidFill>
            <a:srgbClr val="FFFF8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800" b="1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načrt splošnih omejitev</a:t>
            </a:r>
          </a:p>
        </p:txBody>
      </p:sp>
      <p:sp>
        <p:nvSpPr>
          <p:cNvPr id="6" name="PoljeZBesedilom 2"/>
          <p:cNvSpPr txBox="1"/>
          <p:nvPr/>
        </p:nvSpPr>
        <p:spPr>
          <a:xfrm>
            <a:off x="2501280" y="522070"/>
            <a:ext cx="2088232" cy="646331"/>
          </a:xfrm>
          <a:prstGeom prst="rect">
            <a:avLst/>
          </a:prstGeom>
          <a:solidFill>
            <a:srgbClr val="FFFF8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5. KORAK: </a:t>
            </a:r>
            <a:r>
              <a:rPr lang="sl-SI" sz="800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datotečna organizacija</a:t>
            </a:r>
          </a:p>
          <a:p>
            <a:pPr>
              <a:buSzPct val="130000"/>
            </a:pP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izberemo optimalno </a:t>
            </a:r>
            <a:r>
              <a:rPr lang="pl-PL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datotečno</a:t>
            </a:r>
            <a:r>
              <a:rPr lang="pl-PL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organizacijo</a:t>
            </a:r>
            <a:r>
              <a:rPr lang="pl-PL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za 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shranjevanje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osnovnih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relacij</a:t>
            </a:r>
            <a:r>
              <a:rPr lang="pl-PL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ter potrebne </a:t>
            </a:r>
            <a:r>
              <a:rPr lang="pl-PL" sz="7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indekse</a:t>
            </a:r>
            <a:r>
              <a:rPr lang="pl-PL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za doseganje 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ustrezne učinkovitosti. Tu so velike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razlike 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med SUPB</a:t>
            </a:r>
            <a:endParaRPr lang="sl-SI" sz="1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4725144" y="197750"/>
            <a:ext cx="1899592" cy="646331"/>
          </a:xfrm>
          <a:prstGeom prst="rect">
            <a:avLst/>
          </a:prstGeom>
          <a:solidFill>
            <a:srgbClr val="FFFF8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6</a:t>
            </a:r>
            <a:r>
              <a:rPr lang="sl-SI" sz="800" b="1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analiza transakcij</a:t>
            </a:r>
          </a:p>
          <a:p>
            <a:pPr>
              <a:buSzPct val="130000"/>
            </a:pP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poskušamo razumeti namen </a:t>
            </a:r>
            <a:r>
              <a:rPr lang="pl-PL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transakcij, ki bodo tekle na SUPB 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ter analizirati </a:t>
            </a:r>
            <a:r>
              <a:rPr lang="pl-PL" sz="7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tiste, ki so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najpomembnejše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. preverimo tudi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atribute 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ki se v transakcijah </a:t>
            </a:r>
            <a:r>
              <a:rPr lang="pl-PL" sz="700" b="1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spreminjajo</a:t>
            </a:r>
            <a:r>
              <a:rPr lang="pl-PL" sz="70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.</a:t>
            </a:r>
            <a:endParaRPr lang="sl-SI" sz="1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547664"/>
            <a:ext cx="3384376" cy="184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oljeZBesedilom 2"/>
          <p:cNvSpPr txBox="1"/>
          <p:nvPr/>
        </p:nvSpPr>
        <p:spPr>
          <a:xfrm>
            <a:off x="836712" y="2905943"/>
            <a:ext cx="1728192" cy="307777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matrike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transakcija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analizo pomembnejših transakcij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66" y="1213079"/>
            <a:ext cx="3212976" cy="1511989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PoljeZBesedilom 2"/>
          <p:cNvSpPr txBox="1"/>
          <p:nvPr/>
        </p:nvSpPr>
        <p:spPr>
          <a:xfrm>
            <a:off x="4810844" y="897608"/>
            <a:ext cx="1354460" cy="200055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diagrama transakcij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82" y="2905943"/>
            <a:ext cx="3600400" cy="275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oljeZBesedilom 2"/>
          <p:cNvSpPr txBox="1"/>
          <p:nvPr/>
        </p:nvSpPr>
        <p:spPr>
          <a:xfrm>
            <a:off x="5301208" y="4860032"/>
            <a:ext cx="1071984" cy="415498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obrazca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podrobno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analizo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transakcij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4" name="PoljeZBesedilom 2"/>
          <p:cNvSpPr txBox="1"/>
          <p:nvPr/>
        </p:nvSpPr>
        <p:spPr>
          <a:xfrm>
            <a:off x="188640" y="3563888"/>
            <a:ext cx="2880320" cy="553998"/>
          </a:xfrm>
          <a:prstGeom prst="rect">
            <a:avLst/>
          </a:prstGeom>
          <a:solidFill>
            <a:srgbClr val="FFFF8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7. KORAK: </a:t>
            </a:r>
            <a:r>
              <a:rPr lang="sl-SI" sz="800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izbira indeksov</a:t>
            </a: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indeks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gruče 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indeks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atributu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ki je obenem tudi atribut, po katerem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urejena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relacija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ni pa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primarni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 Ključ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unikaten! 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sekundarne indekse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niso po primarnih ključih. </a:t>
            </a:r>
            <a:endParaRPr lang="sl-SI" sz="800" dirty="0" smtClean="0">
              <a:solidFill>
                <a:srgbClr val="5C470C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5" name="PoljeZBesedilom 2"/>
          <p:cNvSpPr txBox="1"/>
          <p:nvPr/>
        </p:nvSpPr>
        <p:spPr>
          <a:xfrm>
            <a:off x="260648" y="4211960"/>
            <a:ext cx="2664296" cy="430887"/>
          </a:xfrm>
          <a:prstGeom prst="rect">
            <a:avLst/>
          </a:prstGeom>
          <a:solidFill>
            <a:srgbClr val="FFFF8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8</a:t>
            </a:r>
            <a:r>
              <a:rPr lang="sl-SI" sz="800" b="1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načrt varnostnih mehanizmov</a:t>
            </a: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pomembna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sistemska varnost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zagotavlja varnost dostopa in uporabe podatkovne baze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podatkovno varnost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 </a:t>
            </a:r>
            <a:endParaRPr lang="sl-SI" sz="1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6" name="PoljeZBesedilom 2"/>
          <p:cNvSpPr txBox="1"/>
          <p:nvPr/>
        </p:nvSpPr>
        <p:spPr>
          <a:xfrm>
            <a:off x="296652" y="4815294"/>
            <a:ext cx="2664296" cy="861774"/>
          </a:xfrm>
          <a:prstGeom prst="rect">
            <a:avLst/>
          </a:prstGeom>
          <a:solidFill>
            <a:srgbClr val="FFFF8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9</a:t>
            </a:r>
            <a:r>
              <a:rPr lang="sl-SI" sz="800" b="1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KORAK: </a:t>
            </a:r>
            <a:r>
              <a:rPr lang="sl-SI" sz="800" dirty="0" smtClean="0">
                <a:solidFill>
                  <a:srgbClr val="5C470C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uvedba nadzorovane redundance</a:t>
            </a:r>
          </a:p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denormalizacija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primer. pospeši poizvedbe vendar upočasni spreminjanje podatkov. Lahko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razbijemo relacije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horizontalno in vertikalno. Tako imamo boljšo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porazdelitev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vnosa, boljšo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razpoložljivost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boljšo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obnovljivost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več možnosti za zagotavljanje varnosti. Slaba je kompleksnost, slabša učinkovitost in podvajanje podatkov.</a:t>
            </a:r>
            <a:endParaRPr lang="sl-SI" sz="100" b="1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49" y="5796134"/>
            <a:ext cx="3279390" cy="1664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02" y="5796136"/>
            <a:ext cx="2519332" cy="152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PoljeZBesedilom 2"/>
          <p:cNvSpPr txBox="1"/>
          <p:nvPr/>
        </p:nvSpPr>
        <p:spPr>
          <a:xfrm>
            <a:off x="1772816" y="6040179"/>
            <a:ext cx="872480" cy="200055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particije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7357130"/>
            <a:ext cx="1877194" cy="113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PoljeZBesedilom 2"/>
          <p:cNvSpPr txBox="1"/>
          <p:nvPr/>
        </p:nvSpPr>
        <p:spPr>
          <a:xfrm>
            <a:off x="2141322" y="7460631"/>
            <a:ext cx="698698" cy="523220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podvajanja tujih ključev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68" y="7092280"/>
            <a:ext cx="2112746" cy="186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PoljeZBesedilom 2"/>
          <p:cNvSpPr txBox="1"/>
          <p:nvPr/>
        </p:nvSpPr>
        <p:spPr>
          <a:xfrm>
            <a:off x="2596401" y="8151520"/>
            <a:ext cx="942521" cy="307777"/>
          </a:xfrm>
          <a:prstGeom prst="rect">
            <a:avLst/>
          </a:prstGeom>
          <a:solidFill>
            <a:srgbClr val="E3E66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podvajanja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skupin namensko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306" y="7853347"/>
            <a:ext cx="2146476" cy="452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16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oljeZBesedilom 2"/>
          <p:cNvSpPr txBox="1"/>
          <p:nvPr/>
        </p:nvSpPr>
        <p:spPr>
          <a:xfrm>
            <a:off x="186444" y="5489724"/>
            <a:ext cx="6473824" cy="2308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pretvorbe relacijske sheme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" name="PoljeZBesedilom 29"/>
          <p:cNvSpPr txBox="1"/>
          <p:nvPr/>
        </p:nvSpPr>
        <p:spPr>
          <a:xfrm>
            <a:off x="188640" y="251520"/>
            <a:ext cx="6480720" cy="307777"/>
          </a:xfrm>
          <a:prstGeom prst="rect">
            <a:avLst/>
          </a:prstGeom>
          <a:solidFill>
            <a:srgbClr val="FF8B5D"/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PODATKOVNE BAZE XML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215330" y="683568"/>
            <a:ext cx="2108770" cy="738664"/>
          </a:xfrm>
          <a:prstGeom prst="rect">
            <a:avLst/>
          </a:prstGeom>
          <a:solidFill>
            <a:srgbClr val="FDDFD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OSNOVNE INFORMACIJE: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podoben jeziku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HTML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namenjen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prenosu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prikazu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značke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oz. tags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niso določeni vnaprej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podmnožica standarda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SGLM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324100" y="827584"/>
            <a:ext cx="240804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jeZBesedilom 2"/>
          <p:cNvSpPr txBox="1"/>
          <p:nvPr/>
        </p:nvSpPr>
        <p:spPr>
          <a:xfrm>
            <a:off x="4869160" y="664442"/>
            <a:ext cx="1397868" cy="738664"/>
          </a:xfrm>
          <a:prstGeom prst="rect">
            <a:avLst/>
          </a:prstGeom>
          <a:solidFill>
            <a:srgbClr val="FEDAD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2">
                    <a:lumMod val="7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značke: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&lt; … &gt;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&lt; / … &gt;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case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sensitive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začnemo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korenom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212404" y="1422231"/>
            <a:ext cx="0" cy="19540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2"/>
          <p:cNvSpPr txBox="1"/>
          <p:nvPr/>
        </p:nvSpPr>
        <p:spPr>
          <a:xfrm>
            <a:off x="2621020" y="664442"/>
            <a:ext cx="1992610" cy="738664"/>
          </a:xfrm>
          <a:prstGeom prst="rect">
            <a:avLst/>
          </a:prstGeom>
          <a:solidFill>
            <a:srgbClr val="FEDAD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2">
                    <a:lumMod val="7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sintaksa: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začnemo z neobveznim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prologom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 odpremo en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tag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so vsi novi tagi noter njegovi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otroci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0" y="1691680"/>
            <a:ext cx="2614586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0"/>
          <a:stretch/>
        </p:blipFill>
        <p:spPr bwMode="auto">
          <a:xfrm>
            <a:off x="2882044" y="1506242"/>
            <a:ext cx="3780420" cy="216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4613630" y="825266"/>
            <a:ext cx="21506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2"/>
          <p:cNvSpPr txBox="1"/>
          <p:nvPr/>
        </p:nvSpPr>
        <p:spPr>
          <a:xfrm>
            <a:off x="188639" y="3131840"/>
            <a:ext cx="1584177" cy="1354217"/>
          </a:xfrm>
          <a:prstGeom prst="rect">
            <a:avLst/>
          </a:prstGeom>
          <a:solidFill>
            <a:srgbClr val="FEFAD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885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ravni skladnosti: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pravilno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strukturiran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veljaven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glede na shemo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obstajati mora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 ki vsebuje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ostale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značke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uravnotežene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pazimo na pravilno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gnezdenje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znotraj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značk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posebni znaki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&amp;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8" name="PoljeZBesedilom 2"/>
          <p:cNvSpPr txBox="1"/>
          <p:nvPr/>
        </p:nvSpPr>
        <p:spPr>
          <a:xfrm>
            <a:off x="1837929" y="3131840"/>
            <a:ext cx="1735088" cy="1107996"/>
          </a:xfrm>
          <a:prstGeom prst="rect">
            <a:avLst/>
          </a:prstGeom>
          <a:solidFill>
            <a:srgbClr val="FEFAD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885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XML shema: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ločen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dokument: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struktura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shema ima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slovar 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shema ima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postavitev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št.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elementov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definira točno določen razred dokumentov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838" y="3808948"/>
            <a:ext cx="3171626" cy="155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PoljeZBesedilom 2"/>
          <p:cNvSpPr txBox="1"/>
          <p:nvPr/>
        </p:nvSpPr>
        <p:spPr>
          <a:xfrm>
            <a:off x="3717032" y="3567863"/>
            <a:ext cx="792088" cy="200055"/>
          </a:xfrm>
          <a:prstGeom prst="rect">
            <a:avLst/>
          </a:prstGeom>
          <a:solidFill>
            <a:srgbClr val="FDDFD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sheme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35" y="4908620"/>
            <a:ext cx="878210" cy="50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4" y="4603394"/>
            <a:ext cx="3172743" cy="80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38" y="5076056"/>
            <a:ext cx="1009069" cy="507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H="1">
            <a:off x="2705473" y="4315541"/>
            <a:ext cx="786160" cy="21504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jeZBesedilom 2"/>
          <p:cNvSpPr txBox="1"/>
          <p:nvPr/>
        </p:nvSpPr>
        <p:spPr>
          <a:xfrm>
            <a:off x="1611177" y="4332168"/>
            <a:ext cx="938373" cy="307777"/>
          </a:xfrm>
          <a:prstGeom prst="rect">
            <a:avLst/>
          </a:prstGeom>
          <a:solidFill>
            <a:srgbClr val="FDDFD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primerek definirane sheme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9"/>
          <a:stretch/>
        </p:blipFill>
        <p:spPr bwMode="auto">
          <a:xfrm>
            <a:off x="215329" y="5749478"/>
            <a:ext cx="85147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84"/>
          <a:stretch/>
        </p:blipFill>
        <p:spPr bwMode="auto">
          <a:xfrm>
            <a:off x="215328" y="7092279"/>
            <a:ext cx="851472" cy="1408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81" b="65658"/>
          <a:stretch/>
        </p:blipFill>
        <p:spPr bwMode="auto">
          <a:xfrm>
            <a:off x="3104964" y="5797539"/>
            <a:ext cx="648072" cy="598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5812620"/>
            <a:ext cx="536505" cy="58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237" y="5812620"/>
            <a:ext cx="521364" cy="59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83" y="6393570"/>
            <a:ext cx="2475971" cy="119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PoljeZBesedilom 2"/>
          <p:cNvSpPr txBox="1"/>
          <p:nvPr/>
        </p:nvSpPr>
        <p:spPr>
          <a:xfrm>
            <a:off x="4963841" y="5889101"/>
            <a:ext cx="604935" cy="415498"/>
          </a:xfrm>
          <a:prstGeom prst="rect">
            <a:avLst/>
          </a:prstGeom>
          <a:solidFill>
            <a:srgbClr val="FFEA8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pretvorba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</a:p>
        </p:txBody>
      </p:sp>
      <p:pic>
        <p:nvPicPr>
          <p:cNvPr id="38" name="Picture 1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8" t="10414"/>
          <a:stretch/>
        </p:blipFill>
        <p:spPr bwMode="auto">
          <a:xfrm>
            <a:off x="1015581" y="7165639"/>
            <a:ext cx="1944217" cy="1262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8" t="12485"/>
          <a:stretch/>
        </p:blipFill>
        <p:spPr bwMode="auto">
          <a:xfrm>
            <a:off x="972560" y="5911304"/>
            <a:ext cx="1987238" cy="1134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oljeZBesedilom 2"/>
          <p:cNvSpPr txBox="1"/>
          <p:nvPr/>
        </p:nvSpPr>
        <p:spPr>
          <a:xfrm>
            <a:off x="1573653" y="6892224"/>
            <a:ext cx="1223355" cy="200055"/>
          </a:xfrm>
          <a:prstGeom prst="rect">
            <a:avLst/>
          </a:prstGeom>
          <a:solidFill>
            <a:srgbClr val="FFEA8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pretvorba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</a:p>
        </p:txBody>
      </p:sp>
      <p:sp>
        <p:nvSpPr>
          <p:cNvPr id="31" name="PoljeZBesedilom 2"/>
          <p:cNvSpPr txBox="1"/>
          <p:nvPr/>
        </p:nvSpPr>
        <p:spPr>
          <a:xfrm>
            <a:off x="1578600" y="8301097"/>
            <a:ext cx="1244675" cy="200055"/>
          </a:xfrm>
          <a:prstGeom prst="rect">
            <a:avLst/>
          </a:prstGeom>
          <a:solidFill>
            <a:srgbClr val="FFEA8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pretvorba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</a:p>
        </p:txBody>
      </p:sp>
      <p:sp>
        <p:nvSpPr>
          <p:cNvPr id="40" name="PoljeZBesedilom 2"/>
          <p:cNvSpPr txBox="1"/>
          <p:nvPr/>
        </p:nvSpPr>
        <p:spPr>
          <a:xfrm>
            <a:off x="3141676" y="7740352"/>
            <a:ext cx="1471954" cy="984885"/>
          </a:xfrm>
          <a:prstGeom prst="rect">
            <a:avLst/>
          </a:prstGeom>
          <a:solidFill>
            <a:srgbClr val="FFB7A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861D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orodja: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urejevalniki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izdelava, urejanje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validacija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orodja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obdelavo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iz tega v druge oblike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obdelava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programskih jezikov</a:t>
            </a:r>
          </a:p>
        </p:txBody>
      </p:sp>
      <p:sp>
        <p:nvSpPr>
          <p:cNvPr id="41" name="PoljeZBesedilom 2"/>
          <p:cNvSpPr txBox="1"/>
          <p:nvPr/>
        </p:nvSpPr>
        <p:spPr>
          <a:xfrm>
            <a:off x="4721429" y="7740352"/>
            <a:ext cx="1706653" cy="984885"/>
          </a:xfrm>
          <a:prstGeom prst="rect">
            <a:avLst/>
          </a:prstGeom>
          <a:solidFill>
            <a:srgbClr val="FFB7A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861D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podatkovne baze: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upravljanje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 podatki v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tem formatu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shranjevanje,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poizvedovanje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pretvorbe...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dokumentne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baze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standard za prenos podatkov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5982320" y="7452320"/>
            <a:ext cx="0" cy="2880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oljeZBesedilom 2"/>
          <p:cNvSpPr txBox="1"/>
          <p:nvPr/>
        </p:nvSpPr>
        <p:spPr>
          <a:xfrm>
            <a:off x="5467809" y="6730151"/>
            <a:ext cx="1121071" cy="630942"/>
          </a:xfrm>
          <a:prstGeom prst="rect">
            <a:avLst/>
          </a:prstGeom>
          <a:solidFill>
            <a:srgbClr val="FFEA8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naravne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take ki podpirajo ta format in pač pretvarjajo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vhodu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XML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na izhodu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nazaj</a:t>
            </a:r>
          </a:p>
        </p:txBody>
      </p:sp>
    </p:spTree>
    <p:extLst>
      <p:ext uri="{BB962C8B-B14F-4D97-AF65-F5344CB8AC3E}">
        <p14:creationId xmlns:p14="http://schemas.microsoft.com/office/powerpoint/2010/main" val="18158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6" y="7644924"/>
            <a:ext cx="2358428" cy="26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61638" y="2480285"/>
            <a:ext cx="4215136" cy="2313279"/>
            <a:chOff x="441386" y="4414207"/>
            <a:chExt cx="4215136" cy="2313279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6" y="4414207"/>
              <a:ext cx="4215136" cy="2313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602987" y="4595845"/>
              <a:ext cx="1892275" cy="1804374"/>
              <a:chOff x="-575421" y="6576065"/>
              <a:chExt cx="1892275" cy="1804374"/>
            </a:xfrm>
          </p:grpSpPr>
          <p:sp>
            <p:nvSpPr>
              <p:cNvPr id="23" name="PoljeZBesedilom 2"/>
              <p:cNvSpPr txBox="1"/>
              <p:nvPr/>
            </p:nvSpPr>
            <p:spPr>
              <a:xfrm>
                <a:off x="524766" y="6576065"/>
                <a:ext cx="792088" cy="20005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buSzPct val="110000"/>
                </a:pPr>
                <a:r>
                  <a:rPr lang="sl-SI" sz="7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predhodniki</a:t>
                </a:r>
              </a:p>
            </p:txBody>
          </p:sp>
          <p:sp>
            <p:nvSpPr>
              <p:cNvPr id="24" name="PoljeZBesedilom 2"/>
              <p:cNvSpPr txBox="1"/>
              <p:nvPr/>
            </p:nvSpPr>
            <p:spPr>
              <a:xfrm>
                <a:off x="-575421" y="6929701"/>
                <a:ext cx="792088" cy="20005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buSzPct val="110000"/>
                </a:pPr>
                <a:r>
                  <a:rPr lang="sl-SI" sz="7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nasledniki</a:t>
                </a:r>
              </a:p>
            </p:txBody>
          </p:sp>
          <p:sp>
            <p:nvSpPr>
              <p:cNvPr id="22" name="PoljeZBesedilom 2"/>
              <p:cNvSpPr txBox="1"/>
              <p:nvPr/>
            </p:nvSpPr>
            <p:spPr>
              <a:xfrm>
                <a:off x="310299" y="8180384"/>
                <a:ext cx="792088" cy="20005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buSzPct val="110000"/>
                </a:pPr>
                <a:r>
                  <a:rPr lang="sl-SI" sz="7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sorodniki</a:t>
                </a:r>
              </a:p>
            </p:txBody>
          </p:sp>
        </p:grpSp>
        <p:sp>
          <p:nvSpPr>
            <p:cNvPr id="27" name="PoljeZBesedilom 2"/>
            <p:cNvSpPr txBox="1"/>
            <p:nvPr/>
          </p:nvSpPr>
          <p:spPr>
            <a:xfrm>
              <a:off x="1409437" y="4815828"/>
              <a:ext cx="792088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oče</a:t>
              </a:r>
            </a:p>
          </p:txBody>
        </p:sp>
        <p:sp>
          <p:nvSpPr>
            <p:cNvPr id="28" name="PoljeZBesedilom 2"/>
            <p:cNvSpPr txBox="1"/>
            <p:nvPr/>
          </p:nvSpPr>
          <p:spPr>
            <a:xfrm>
              <a:off x="2217948" y="4996462"/>
              <a:ext cx="792088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sinovi</a:t>
              </a:r>
            </a:p>
          </p:txBody>
        </p:sp>
      </p:grpSp>
      <p:sp>
        <p:nvSpPr>
          <p:cNvPr id="2" name="PoljeZBesedilom 2"/>
          <p:cNvSpPr txBox="1"/>
          <p:nvPr/>
        </p:nvSpPr>
        <p:spPr>
          <a:xfrm>
            <a:off x="188640" y="251520"/>
            <a:ext cx="6473824" cy="253916"/>
          </a:xfrm>
          <a:prstGeom prst="rect">
            <a:avLst/>
          </a:prstGeom>
          <a:solidFill>
            <a:srgbClr val="FFEA8F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poizvedovanje:                             </a:t>
            </a:r>
            <a:r>
              <a:rPr lang="sl-SI" sz="1050" spc="300" dirty="0" smtClean="0">
                <a:latin typeface="Cascadia Mono SemiBold" pitchFamily="49" charset="0"/>
                <a:cs typeface="Cascadia Mono SemiBold" pitchFamily="49" charset="0"/>
              </a:rPr>
              <a:t>XQUERY</a:t>
            </a:r>
            <a:endParaRPr lang="sl-SI" sz="1000" spc="3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215330" y="611560"/>
            <a:ext cx="2767086" cy="738664"/>
          </a:xfrm>
          <a:prstGeom prst="rect">
            <a:avLst/>
          </a:prstGeom>
          <a:solidFill>
            <a:srgbClr val="FFB7A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861D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OSNOVNE LASTNOSTI: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izraznost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poizvedujemo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različnih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podstrukturah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rekurzijo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super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grafe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fleksibilnost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hierarhične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tabelarične strukture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konsistentnost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kompatibilen z ostalimi standardi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286" y="506264"/>
            <a:ext cx="3672408" cy="197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oljeZBesedilom 2"/>
          <p:cNvSpPr txBox="1"/>
          <p:nvPr/>
        </p:nvSpPr>
        <p:spPr>
          <a:xfrm>
            <a:off x="3356992" y="1250196"/>
            <a:ext cx="792088" cy="200055"/>
          </a:xfrm>
          <a:prstGeom prst="rect">
            <a:avLst/>
          </a:prstGeom>
          <a:solidFill>
            <a:srgbClr val="FF9F7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terminologija</a:t>
            </a:r>
          </a:p>
        </p:txBody>
      </p:sp>
      <p:sp>
        <p:nvSpPr>
          <p:cNvPr id="6" name="PoljeZBesedilom 2"/>
          <p:cNvSpPr txBox="1"/>
          <p:nvPr/>
        </p:nvSpPr>
        <p:spPr>
          <a:xfrm>
            <a:off x="203548" y="1522698"/>
            <a:ext cx="2767086" cy="1107996"/>
          </a:xfrm>
          <a:prstGeom prst="rect">
            <a:avLst/>
          </a:prstGeom>
          <a:solidFill>
            <a:srgbClr val="FFB7A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861D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SINTAKSA: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obravnava kot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drevo vozlišč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vozlišča so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različnih tipov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vsaj enega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vsaj enega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poljubno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sinov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predhodnik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naslednik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vozlišča z istim očetom so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sorodniki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122" y="1612135"/>
            <a:ext cx="842601" cy="75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980728" y="2625491"/>
            <a:ext cx="0" cy="35644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74" y="2642582"/>
            <a:ext cx="2353333" cy="124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2730288" y="2777891"/>
            <a:ext cx="164648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oljeZBesedilom 2"/>
          <p:cNvSpPr txBox="1"/>
          <p:nvPr/>
        </p:nvSpPr>
        <p:spPr>
          <a:xfrm>
            <a:off x="3212976" y="2707782"/>
            <a:ext cx="936104" cy="307777"/>
          </a:xfrm>
          <a:prstGeom prst="rect">
            <a:avLst/>
          </a:prstGeom>
          <a:solidFill>
            <a:srgbClr val="FF9F7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sintakse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vozlišč</a:t>
            </a:r>
          </a:p>
        </p:txBody>
      </p:sp>
      <p:sp>
        <p:nvSpPr>
          <p:cNvPr id="38" name="PoljeZBesedilom 2"/>
          <p:cNvSpPr txBox="1"/>
          <p:nvPr/>
        </p:nvSpPr>
        <p:spPr>
          <a:xfrm>
            <a:off x="4005064" y="4118360"/>
            <a:ext cx="2657400" cy="2177519"/>
          </a:xfrm>
          <a:prstGeom prst="rect">
            <a:avLst/>
          </a:prstGeom>
          <a:solidFill>
            <a:srgbClr val="FFF98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050" spc="300" dirty="0" smtClean="0">
                <a:solidFill>
                  <a:srgbClr val="867C00"/>
                </a:solidFill>
                <a:latin typeface="Stencil" pitchFamily="82" charset="0"/>
                <a:cs typeface="Cascadia Mono SemiBold" pitchFamily="49" charset="0"/>
              </a:rPr>
              <a:t>xpath</a:t>
            </a:r>
            <a:r>
              <a:rPr lang="sl-SI" sz="1000" spc="300" dirty="0" smtClean="0">
                <a:solidFill>
                  <a:srgbClr val="867C00"/>
                </a:solidFill>
                <a:latin typeface="Stencil" pitchFamily="82" charset="0"/>
                <a:cs typeface="Cascadia Mono SemiBold" pitchFamily="49" charset="0"/>
              </a:rPr>
              <a:t>:</a:t>
            </a:r>
            <a:endParaRPr lang="sl-SI" sz="200" spc="300" dirty="0">
              <a:solidFill>
                <a:srgbClr val="867C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 absolutno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/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glede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//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@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trenutno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vozlišče: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očeta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..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 vse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otroke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// *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 vse atribute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// @ *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 vsa vozlišča: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// node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element: ime tabele elementov [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1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]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predzadnji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 ime [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() –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]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 vse atribute elementa: ime [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@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]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case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sensitive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spremenljivka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$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imena brez presledkov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rezerviranih besed</a:t>
            </a:r>
          </a:p>
        </p:txBody>
      </p:sp>
      <p:sp>
        <p:nvSpPr>
          <p:cNvPr id="39" name="PoljeZBesedilom 2"/>
          <p:cNvSpPr txBox="1"/>
          <p:nvPr/>
        </p:nvSpPr>
        <p:spPr>
          <a:xfrm>
            <a:off x="5805264" y="4684131"/>
            <a:ext cx="752004" cy="415498"/>
          </a:xfrm>
          <a:prstGeom prst="rect">
            <a:avLst/>
          </a:prstGeom>
          <a:solidFill>
            <a:srgbClr val="FF9F7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vedno ko imamo „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“ 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//</a:t>
            </a:r>
          </a:p>
        </p:txBody>
      </p:sp>
      <p:sp>
        <p:nvSpPr>
          <p:cNvPr id="40" name="PoljeZBesedilom 2"/>
          <p:cNvSpPr txBox="1"/>
          <p:nvPr/>
        </p:nvSpPr>
        <p:spPr>
          <a:xfrm>
            <a:off x="2854187" y="5860162"/>
            <a:ext cx="1001216" cy="492443"/>
          </a:xfrm>
          <a:prstGeom prst="rect">
            <a:avLst/>
          </a:prstGeom>
          <a:solidFill>
            <a:srgbClr val="FFFFE1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867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zapis v HTML 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oznake &lt;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ul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&gt;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oznake &lt;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&gt;</a:t>
            </a:r>
          </a:p>
        </p:txBody>
      </p:sp>
      <p:sp>
        <p:nvSpPr>
          <p:cNvPr id="42" name="PoljeZBesedilom 2"/>
          <p:cNvSpPr txBox="1"/>
          <p:nvPr/>
        </p:nvSpPr>
        <p:spPr>
          <a:xfrm>
            <a:off x="230110" y="4891880"/>
            <a:ext cx="3558929" cy="892552"/>
          </a:xfrm>
          <a:prstGeom prst="rect">
            <a:avLst/>
          </a:prstGeom>
          <a:solidFill>
            <a:srgbClr val="FFF98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100" spc="300" dirty="0" smtClean="0">
                <a:solidFill>
                  <a:srgbClr val="867C00"/>
                </a:solidFill>
                <a:latin typeface="Stencil" pitchFamily="82" charset="0"/>
                <a:cs typeface="Cascadia Mono SemiBold" pitchFamily="49" charset="0"/>
              </a:rPr>
              <a:t>FLOWR:</a:t>
            </a:r>
            <a:endParaRPr lang="sl-SI" sz="1200" spc="300" dirty="0">
              <a:solidFill>
                <a:srgbClr val="867C00"/>
              </a:solidFill>
              <a:latin typeface="Stencil" pitchFamily="82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</a:t>
            </a:r>
            <a:r>
              <a:rPr lang="en-US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or</a:t>
            </a:r>
            <a:r>
              <a:rPr lang="sl-SI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iteracija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čez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vse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spremenljivke, omejimo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l</a:t>
            </a:r>
            <a:r>
              <a:rPr lang="en-US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et</a:t>
            </a:r>
            <a:r>
              <a:rPr lang="sl-SI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dodelimo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spremenljivki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w</a:t>
            </a:r>
            <a:r>
              <a:rPr lang="en-US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here</a:t>
            </a:r>
            <a:r>
              <a:rPr lang="sl-SI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dodelimo enega ali več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pogojev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en-US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rdrer</a:t>
            </a:r>
            <a:r>
              <a:rPr lang="en-US" sz="800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en-US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y</a:t>
            </a:r>
            <a:r>
              <a:rPr lang="sl-SI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določamo način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sortiranja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rezultata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D6A3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return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določanje lahko sestavljenega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izhoda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ločimo z vejico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40106" y="5859874"/>
            <a:ext cx="2532954" cy="861456"/>
            <a:chOff x="260347" y="5748894"/>
            <a:chExt cx="2532954" cy="86145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47" y="5779660"/>
              <a:ext cx="2530772" cy="678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PoljeZBesedilom 2"/>
            <p:cNvSpPr txBox="1"/>
            <p:nvPr/>
          </p:nvSpPr>
          <p:spPr>
            <a:xfrm>
              <a:off x="2453315" y="6410295"/>
              <a:ext cx="339986" cy="200055"/>
            </a:xfrm>
            <a:prstGeom prst="rect">
              <a:avLst/>
            </a:prstGeom>
            <a:solidFill>
              <a:srgbClr val="FFF3C1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for</a:t>
              </a:r>
            </a:p>
          </p:txBody>
        </p:sp>
        <p:sp>
          <p:nvSpPr>
            <p:cNvPr id="45" name="PoljeZBesedilom 2"/>
            <p:cNvSpPr txBox="1"/>
            <p:nvPr/>
          </p:nvSpPr>
          <p:spPr>
            <a:xfrm>
              <a:off x="1423525" y="5748894"/>
              <a:ext cx="1090718" cy="2000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at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štejemo iteracije</a:t>
              </a:r>
            </a:p>
          </p:txBody>
        </p:sp>
      </p:grp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89" y="6621303"/>
            <a:ext cx="1517717" cy="24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PoljeZBesedilom 2"/>
          <p:cNvSpPr txBox="1"/>
          <p:nvPr/>
        </p:nvSpPr>
        <p:spPr>
          <a:xfrm>
            <a:off x="306872" y="6621303"/>
            <a:ext cx="339986" cy="200055"/>
          </a:xfrm>
          <a:prstGeom prst="rect">
            <a:avLst/>
          </a:prstGeom>
          <a:solidFill>
            <a:srgbClr val="FFF3C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let</a:t>
            </a: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72" y="6947679"/>
            <a:ext cx="2009251" cy="126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PoljeZBesedilom 2"/>
          <p:cNvSpPr txBox="1"/>
          <p:nvPr/>
        </p:nvSpPr>
        <p:spPr>
          <a:xfrm>
            <a:off x="2356604" y="6867279"/>
            <a:ext cx="474996" cy="200055"/>
          </a:xfrm>
          <a:prstGeom prst="rect">
            <a:avLst/>
          </a:prstGeom>
          <a:solidFill>
            <a:srgbClr val="FFF3C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where</a:t>
            </a:r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39" y="7189266"/>
            <a:ext cx="1945967" cy="375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PoljeZBesedilom 2"/>
          <p:cNvSpPr txBox="1"/>
          <p:nvPr/>
        </p:nvSpPr>
        <p:spPr>
          <a:xfrm>
            <a:off x="1868830" y="7365092"/>
            <a:ext cx="631964" cy="200055"/>
          </a:xfrm>
          <a:prstGeom prst="rect">
            <a:avLst/>
          </a:prstGeom>
          <a:solidFill>
            <a:srgbClr val="FFF3C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order by</a:t>
            </a:r>
          </a:p>
        </p:txBody>
      </p:sp>
      <p:sp>
        <p:nvSpPr>
          <p:cNvPr id="55" name="PoljeZBesedilom 2"/>
          <p:cNvSpPr txBox="1"/>
          <p:nvPr/>
        </p:nvSpPr>
        <p:spPr>
          <a:xfrm>
            <a:off x="1974897" y="7807755"/>
            <a:ext cx="631964" cy="200055"/>
          </a:xfrm>
          <a:prstGeom prst="rect">
            <a:avLst/>
          </a:prstGeom>
          <a:solidFill>
            <a:srgbClr val="FFF3C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return</a:t>
            </a:r>
          </a:p>
        </p:txBody>
      </p:sp>
      <p:sp>
        <p:nvSpPr>
          <p:cNvPr id="57" name="PoljeZBesedilom 2"/>
          <p:cNvSpPr txBox="1"/>
          <p:nvPr/>
        </p:nvSpPr>
        <p:spPr>
          <a:xfrm>
            <a:off x="2887723" y="6521275"/>
            <a:ext cx="1001216" cy="615553"/>
          </a:xfrm>
          <a:prstGeom prst="rect">
            <a:avLst/>
          </a:prstGeom>
          <a:solidFill>
            <a:srgbClr val="FFFFE1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867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pogojni izrazi: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if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then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else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88" y="7218734"/>
            <a:ext cx="2891372" cy="70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PoljeZBesedilom 2"/>
          <p:cNvSpPr txBox="1"/>
          <p:nvPr/>
        </p:nvSpPr>
        <p:spPr>
          <a:xfrm>
            <a:off x="4050427" y="6413553"/>
            <a:ext cx="2506841" cy="784830"/>
          </a:xfrm>
          <a:prstGeom prst="rect">
            <a:avLst/>
          </a:prstGeom>
          <a:solidFill>
            <a:srgbClr val="FFFFE1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867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primerjave:</a:t>
            </a:r>
          </a:p>
          <a:p>
            <a:pPr>
              <a:buSzPct val="130000"/>
            </a:pPr>
            <a:endParaRPr lang="sl-SI" sz="900" b="1" dirty="0" smtClean="0">
              <a:solidFill>
                <a:srgbClr val="867C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900" b="1" dirty="0" smtClean="0">
              <a:solidFill>
                <a:srgbClr val="867C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900" b="1" dirty="0">
              <a:solidFill>
                <a:srgbClr val="867C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primerjava deluje samo če vrne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!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098" y="6662316"/>
            <a:ext cx="2208284" cy="30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64" y="8012362"/>
            <a:ext cx="1775927" cy="8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PoljeZBesedilom 2"/>
          <p:cNvSpPr txBox="1"/>
          <p:nvPr/>
        </p:nvSpPr>
        <p:spPr>
          <a:xfrm>
            <a:off x="2666574" y="8049284"/>
            <a:ext cx="1876871" cy="738664"/>
          </a:xfrm>
          <a:prstGeom prst="rect">
            <a:avLst/>
          </a:prstGeom>
          <a:solidFill>
            <a:srgbClr val="FFFFE1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867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funkcije in kvantifikatorji: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vgrajene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funkcije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definiramo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svoje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funkcije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ekstencialni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kvantifikator: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some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univerzalni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kvantifikator: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every</a:t>
            </a:r>
          </a:p>
        </p:txBody>
      </p:sp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7" y="7907782"/>
            <a:ext cx="2020977" cy="47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43" y="8452197"/>
            <a:ext cx="1875833" cy="44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PoljeZBesedilom 2"/>
          <p:cNvSpPr txBox="1"/>
          <p:nvPr/>
        </p:nvSpPr>
        <p:spPr>
          <a:xfrm>
            <a:off x="1802629" y="8290702"/>
            <a:ext cx="704303" cy="200055"/>
          </a:xfrm>
          <a:prstGeom prst="rect">
            <a:avLst/>
          </a:prstGeom>
          <a:solidFill>
            <a:srgbClr val="FFF3C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primerjave</a:t>
            </a:r>
          </a:p>
        </p:txBody>
      </p:sp>
      <p:sp>
        <p:nvSpPr>
          <p:cNvPr id="66" name="PoljeZBesedilom 2"/>
          <p:cNvSpPr txBox="1"/>
          <p:nvPr/>
        </p:nvSpPr>
        <p:spPr>
          <a:xfrm>
            <a:off x="5514520" y="7644924"/>
            <a:ext cx="839862" cy="200055"/>
          </a:xfrm>
          <a:prstGeom prst="rect">
            <a:avLst/>
          </a:prstGeom>
          <a:solidFill>
            <a:srgbClr val="FFF3C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kvantifikatorja</a:t>
            </a:r>
          </a:p>
        </p:txBody>
      </p:sp>
    </p:spTree>
    <p:extLst>
      <p:ext uri="{BB962C8B-B14F-4D97-AF65-F5344CB8AC3E}">
        <p14:creationId xmlns:p14="http://schemas.microsoft.com/office/powerpoint/2010/main" val="33822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oljeZBesedilom 2"/>
          <p:cNvSpPr txBox="1"/>
          <p:nvPr/>
        </p:nvSpPr>
        <p:spPr>
          <a:xfrm>
            <a:off x="4480744" y="4492757"/>
            <a:ext cx="199238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RAZLIKA: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deluje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dveh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relacijah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vrne vrstice ki so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ampak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niso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more se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ujemati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atributih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podatkovnih tipih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" name="PoljeZBesedilom 2"/>
          <p:cNvSpPr txBox="1"/>
          <p:nvPr/>
        </p:nvSpPr>
        <p:spPr>
          <a:xfrm>
            <a:off x="3168808" y="2901464"/>
            <a:ext cx="3503662" cy="230832"/>
          </a:xfrm>
          <a:prstGeom prst="rect">
            <a:avLst/>
          </a:prstGeom>
          <a:solidFill>
            <a:srgbClr val="FFDDFF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1. Relacijska algebra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2102" y="251520"/>
            <a:ext cx="2816858" cy="1815882"/>
            <a:chOff x="252102" y="251520"/>
            <a:chExt cx="2816858" cy="1815882"/>
          </a:xfrm>
          <a:solidFill>
            <a:srgbClr val="FFF3FF"/>
          </a:solidFill>
        </p:grpSpPr>
        <p:sp>
          <p:nvSpPr>
            <p:cNvPr id="5" name="PoljeZBesedilom 2"/>
            <p:cNvSpPr txBox="1"/>
            <p:nvPr/>
          </p:nvSpPr>
          <p:spPr>
            <a:xfrm>
              <a:off x="252102" y="251520"/>
              <a:ext cx="2816858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omejitev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40" y="452495"/>
              <a:ext cx="2681314" cy="154198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PoljeZBesedilom 2"/>
          <p:cNvSpPr txBox="1"/>
          <p:nvPr/>
        </p:nvSpPr>
        <p:spPr>
          <a:xfrm>
            <a:off x="252102" y="2195736"/>
            <a:ext cx="2816858" cy="1492716"/>
          </a:xfrm>
          <a:prstGeom prst="rect">
            <a:avLst/>
          </a:prstGeom>
          <a:solidFill>
            <a:srgbClr val="FBBDBD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530505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POGLED OZ. VIEW:</a:t>
            </a:r>
            <a:endParaRPr lang="sl-SI" sz="800" b="1" dirty="0" smtClean="0">
              <a:solidFill>
                <a:srgbClr val="530505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b="1" dirty="0" smtClean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osnovno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relacijo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poimenovana relacija katere n terice so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fizično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spravljene v bazi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pogled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rezultat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ene ali več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nad osnovnimi relacijami z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namenom pridobitve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nove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je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t-BR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avidezna</a:t>
            </a:r>
            <a:r>
              <a:rPr lang="pt-BR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relacija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spremembe vidne takoj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t-BR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dinamično</a:t>
            </a:r>
            <a:r>
              <a:rPr lang="pt-BR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t-BR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kreiranje ob </a:t>
            </a:r>
            <a:r>
              <a:rPr lang="pt-BR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povpraševanju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spreminjanje pogledov ni vedno mogoče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zagotavljajo varnost: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enkapsulacija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prilagojen dostop za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uporabnike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poenostavitev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kompleksnih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133254" y="251520"/>
            <a:ext cx="3539216" cy="2139047"/>
            <a:chOff x="3133254" y="251520"/>
            <a:chExt cx="3539216" cy="213904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" name="PoljeZBesedilom 2"/>
            <p:cNvSpPr txBox="1"/>
            <p:nvPr/>
          </p:nvSpPr>
          <p:spPr>
            <a:xfrm>
              <a:off x="3133254" y="251520"/>
              <a:ext cx="3539216" cy="2139047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pogleda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212" y="461046"/>
              <a:ext cx="3341300" cy="187870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PoljeZBesedilom 29"/>
          <p:cNvSpPr txBox="1"/>
          <p:nvPr/>
        </p:nvSpPr>
        <p:spPr>
          <a:xfrm>
            <a:off x="3168808" y="2483768"/>
            <a:ext cx="3503662" cy="307777"/>
          </a:xfrm>
          <a:prstGeom prst="rect">
            <a:avLst/>
          </a:prstGeom>
          <a:solidFill>
            <a:srgbClr val="54A9C4"/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RELACIJSKA ALGEBRA IN RAČUN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13" name="PoljeZBesedilom 2"/>
          <p:cNvSpPr txBox="1"/>
          <p:nvPr/>
        </p:nvSpPr>
        <p:spPr>
          <a:xfrm>
            <a:off x="3168808" y="3203848"/>
            <a:ext cx="2160239" cy="98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48004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OSNOVE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visoko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nivojski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postopkovni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jezik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formalno ekvivalentna računu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relacijsko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popolni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jeziki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vhod in izhod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vhodne relacije se ne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spremenijo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!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gnezdenje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izrazov</a:t>
            </a:r>
          </a:p>
        </p:txBody>
      </p:sp>
      <p:sp>
        <p:nvSpPr>
          <p:cNvPr id="14" name="PoljeZBesedilom 2"/>
          <p:cNvSpPr txBox="1"/>
          <p:nvPr/>
        </p:nvSpPr>
        <p:spPr>
          <a:xfrm>
            <a:off x="5247768" y="3203848"/>
            <a:ext cx="1325744" cy="754053"/>
          </a:xfrm>
          <a:prstGeom prst="rect">
            <a:avLst/>
          </a:prstGeom>
          <a:solidFill>
            <a:srgbClr val="EBB3EB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FFF3F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OSNOVNE OPERACIJE</a:t>
            </a:r>
            <a:r>
              <a:rPr lang="sl-SI" sz="800" b="1" dirty="0" smtClean="0">
                <a:solidFill>
                  <a:srgbClr val="FFF3FF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selekcija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projekcija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kartezijski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produkt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unija</a:t>
            </a:r>
            <a:endParaRPr lang="pl-PL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razlika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5" name="PoljeZBesedilom 2"/>
          <p:cNvSpPr txBox="1"/>
          <p:nvPr/>
        </p:nvSpPr>
        <p:spPr>
          <a:xfrm>
            <a:off x="5835326" y="3997355"/>
            <a:ext cx="837144" cy="661720"/>
          </a:xfrm>
          <a:prstGeom prst="rect">
            <a:avLst/>
          </a:prstGeom>
          <a:solidFill>
            <a:srgbClr val="EBB3EB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FFF3F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IZPELJANE OPERACIJE</a:t>
            </a:r>
            <a:r>
              <a:rPr lang="sl-SI" sz="800" b="1" dirty="0" smtClean="0">
                <a:solidFill>
                  <a:srgbClr val="FFF3FF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presek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količnik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52936" y="3829850"/>
            <a:ext cx="315810" cy="9407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34838" y="3829850"/>
            <a:ext cx="2546090" cy="430887"/>
            <a:chOff x="234838" y="3829850"/>
            <a:chExt cx="2546090" cy="430887"/>
          </a:xfrm>
        </p:grpSpPr>
        <p:sp>
          <p:nvSpPr>
            <p:cNvPr id="18" name="PoljeZBesedilom 2"/>
            <p:cNvSpPr txBox="1"/>
            <p:nvPr/>
          </p:nvSpPr>
          <p:spPr>
            <a:xfrm>
              <a:off x="234838" y="3829850"/>
              <a:ext cx="2546090" cy="4308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800" b="1" dirty="0" smtClean="0">
                  <a:solidFill>
                    <a:schemeClr val="tx2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SELEKCIJA: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deluje na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enojni 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relaciji</a:t>
              </a:r>
              <a:endParaRPr lang="pl-PL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vrne samo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vrstice 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ki zadoščajo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predikatu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oz. pogoju</a:t>
              </a: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0848" y="3864022"/>
              <a:ext cx="638373" cy="187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306846" y="4389771"/>
            <a:ext cx="2546090" cy="538609"/>
            <a:chOff x="306846" y="4389771"/>
            <a:chExt cx="2546090" cy="538609"/>
          </a:xfrm>
        </p:grpSpPr>
        <p:sp>
          <p:nvSpPr>
            <p:cNvPr id="24" name="PoljeZBesedilom 2"/>
            <p:cNvSpPr txBox="1"/>
            <p:nvPr/>
          </p:nvSpPr>
          <p:spPr>
            <a:xfrm>
              <a:off x="306846" y="4389771"/>
              <a:ext cx="2546090" cy="5386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800" b="1" dirty="0" smtClean="0">
                  <a:solidFill>
                    <a:schemeClr val="tx2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PROJEKCIJA: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deluje na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enojni 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relaciji</a:t>
              </a:r>
              <a:endParaRPr lang="pl-PL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vrne samo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stolpce 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ki so določeni s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seznamom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eliminira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duplikate</a:t>
              </a: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817" y="4441315"/>
              <a:ext cx="720080" cy="182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252102" y="5076056"/>
            <a:ext cx="3248906" cy="2462213"/>
            <a:chOff x="252102" y="5076056"/>
            <a:chExt cx="3248906" cy="2462213"/>
          </a:xfrm>
        </p:grpSpPr>
        <p:sp>
          <p:nvSpPr>
            <p:cNvPr id="28" name="PoljeZBesedilom 2"/>
            <p:cNvSpPr txBox="1"/>
            <p:nvPr/>
          </p:nvSpPr>
          <p:spPr>
            <a:xfrm>
              <a:off x="252102" y="5076056"/>
              <a:ext cx="3248906" cy="2462213"/>
            </a:xfrm>
            <a:prstGeom prst="rect">
              <a:avLst/>
            </a:prstGeom>
            <a:solidFill>
              <a:srgbClr val="FFF3FF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selekcije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in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projekcije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30" y="5292080"/>
              <a:ext cx="2759824" cy="10440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288" y="6444207"/>
              <a:ext cx="3000275" cy="973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2910458" y="4317921"/>
            <a:ext cx="1493320" cy="825406"/>
            <a:chOff x="2850085" y="4525834"/>
            <a:chExt cx="1493320" cy="825406"/>
          </a:xfrm>
        </p:grpSpPr>
        <p:sp>
          <p:nvSpPr>
            <p:cNvPr id="35" name="PoljeZBesedilom 2"/>
            <p:cNvSpPr txBox="1"/>
            <p:nvPr/>
          </p:nvSpPr>
          <p:spPr>
            <a:xfrm>
              <a:off x="2850085" y="4597187"/>
              <a:ext cx="1493320" cy="75405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800" b="1" dirty="0" smtClean="0">
                  <a:solidFill>
                    <a:schemeClr val="tx2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UNIJA: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deluje na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dveh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relacijah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vrne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vrstice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obeh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relacij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eliminira duplikate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more se </a:t>
              </a:r>
              <a:r>
                <a:rPr lang="pl-PL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ujemati</a:t>
              </a:r>
              <a:r>
                <a:rPr lang="pl-PL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v </a:t>
              </a:r>
              <a:r>
                <a:rPr lang="pl-PL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atributih</a:t>
              </a:r>
              <a:r>
                <a:rPr lang="pl-PL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in podatkovnih 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tipih</a:t>
              </a: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494" y="4525834"/>
              <a:ext cx="360040" cy="167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39" name="Straight Arrow Connector 38"/>
          <p:cNvCxnSpPr/>
          <p:nvPr/>
        </p:nvCxnSpPr>
        <p:spPr>
          <a:xfrm>
            <a:off x="4718485" y="4179898"/>
            <a:ext cx="202154" cy="20987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601330" y="5292080"/>
            <a:ext cx="2972182" cy="3323987"/>
            <a:chOff x="3601330" y="5179044"/>
            <a:chExt cx="2972182" cy="3323987"/>
          </a:xfrm>
        </p:grpSpPr>
        <p:sp>
          <p:nvSpPr>
            <p:cNvPr id="41" name="PoljeZBesedilom 2"/>
            <p:cNvSpPr txBox="1"/>
            <p:nvPr/>
          </p:nvSpPr>
          <p:spPr>
            <a:xfrm>
              <a:off x="3601330" y="5179044"/>
              <a:ext cx="2972182" cy="3323987"/>
            </a:xfrm>
            <a:prstGeom prst="rect">
              <a:avLst/>
            </a:prstGeom>
            <a:solidFill>
              <a:srgbClr val="FFF3FF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unije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in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kartezijskega produkta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397" y="5401960"/>
              <a:ext cx="2130340" cy="1478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070" y="7003908"/>
              <a:ext cx="2690576" cy="1417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21" name="Straight Arrow Connector 20"/>
          <p:cNvCxnSpPr/>
          <p:nvPr/>
        </p:nvCxnSpPr>
        <p:spPr>
          <a:xfrm flipH="1">
            <a:off x="2852936" y="4171179"/>
            <a:ext cx="324864" cy="14595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376210" y="4188733"/>
            <a:ext cx="21353" cy="14782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oljeZBesedilom 2"/>
          <p:cNvSpPr txBox="1"/>
          <p:nvPr/>
        </p:nvSpPr>
        <p:spPr>
          <a:xfrm>
            <a:off x="306846" y="7624852"/>
            <a:ext cx="149332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PRESEK: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deluje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dveh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relacijah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vrne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vrstice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v obeh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more se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ujemati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atributih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podatkovnih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tipih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175" y="4441315"/>
            <a:ext cx="356997" cy="17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28" y="7585759"/>
            <a:ext cx="360040" cy="15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PoljeZBesedilom 2"/>
          <p:cNvSpPr txBox="1"/>
          <p:nvPr/>
        </p:nvSpPr>
        <p:spPr>
          <a:xfrm>
            <a:off x="1933367" y="7678712"/>
            <a:ext cx="1593642" cy="538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KARTEZIJSKI PRODUKT: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deluje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dveh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relacijah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vrne vse možne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kombinacije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med vrsticami R in S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671" y="7585759"/>
            <a:ext cx="400894" cy="191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PoljeZBesedilom 2"/>
          <p:cNvSpPr txBox="1"/>
          <p:nvPr/>
        </p:nvSpPr>
        <p:spPr>
          <a:xfrm>
            <a:off x="656321" y="8462178"/>
            <a:ext cx="259228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združimo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kartezijski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produkt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selekcijo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dobimo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stik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je časovno zelo zahteven s stališča implementacije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9"/>
          <p:cNvSpPr txBox="1"/>
          <p:nvPr/>
        </p:nvSpPr>
        <p:spPr>
          <a:xfrm>
            <a:off x="188640" y="251520"/>
            <a:ext cx="648072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PODATKOVNE BAZE noSQL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215330" y="683568"/>
            <a:ext cx="1269454" cy="11079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MASOVNI PODATKI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ogromna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količina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senzorska omrežja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družbena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omrežja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spletni dokumenti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astronomija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genomika…</a:t>
            </a:r>
          </a:p>
        </p:txBody>
      </p:sp>
      <p:sp>
        <p:nvSpPr>
          <p:cNvPr id="4" name="PoljeZBesedilom 2"/>
          <p:cNvSpPr txBox="1"/>
          <p:nvPr/>
        </p:nvSpPr>
        <p:spPr>
          <a:xfrm>
            <a:off x="1888654" y="683568"/>
            <a:ext cx="1008112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0070C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volume: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količina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84784" y="827584"/>
            <a:ext cx="2880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484784" y="1043608"/>
            <a:ext cx="2880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2"/>
          <p:cNvSpPr txBox="1"/>
          <p:nvPr/>
        </p:nvSpPr>
        <p:spPr>
          <a:xfrm>
            <a:off x="1888654" y="996242"/>
            <a:ext cx="1324322" cy="4770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0070C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variety: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raznolikost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saj imamo podatke različnih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tipov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različnih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virov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484784" y="1619672"/>
            <a:ext cx="2880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2"/>
          <p:cNvSpPr txBox="1"/>
          <p:nvPr/>
        </p:nvSpPr>
        <p:spPr>
          <a:xfrm>
            <a:off x="1888654" y="1553037"/>
            <a:ext cx="1008112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0070C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velocity: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hitrost</a:t>
            </a:r>
          </a:p>
        </p:txBody>
      </p:sp>
      <p:sp>
        <p:nvSpPr>
          <p:cNvPr id="11" name="PoljeZBesedilom 2"/>
          <p:cNvSpPr txBox="1"/>
          <p:nvPr/>
        </p:nvSpPr>
        <p:spPr>
          <a:xfrm>
            <a:off x="188640" y="1923588"/>
            <a:ext cx="3645718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0070C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dodatni parametri: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kontekstna odvisnost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kakovost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prikaz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130300" y="1783869"/>
            <a:ext cx="124" cy="9866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3284984" y="683568"/>
            <a:ext cx="72008" cy="1100301"/>
          </a:xfrm>
          <a:prstGeom prst="rightBrac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16" name="PoljeZBesedilom 2"/>
          <p:cNvSpPr txBox="1"/>
          <p:nvPr/>
        </p:nvSpPr>
        <p:spPr>
          <a:xfrm>
            <a:off x="3474318" y="945178"/>
            <a:ext cx="818778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nujno potrebna lastnost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razširljivost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293096" y="827584"/>
            <a:ext cx="288032" cy="1292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oljeZBesedilom 2"/>
          <p:cNvSpPr txBox="1"/>
          <p:nvPr/>
        </p:nvSpPr>
        <p:spPr>
          <a:xfrm>
            <a:off x="4437112" y="975956"/>
            <a:ext cx="2016224" cy="523220"/>
          </a:xfrm>
          <a:prstGeom prst="rect">
            <a:avLst/>
          </a:prstGeom>
          <a:solidFill>
            <a:srgbClr val="FDEDF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idealno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bi bilo, da bi imeli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linearno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odvisnost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med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obsegom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procesiranje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ter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številom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strežnikov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ki jih predstavljajo vozlišča. 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0" name="PoljeZBesedilom 2"/>
          <p:cNvSpPr txBox="1"/>
          <p:nvPr/>
        </p:nvSpPr>
        <p:spPr>
          <a:xfrm>
            <a:off x="4902100" y="1376066"/>
            <a:ext cx="1695252" cy="415498"/>
          </a:xfrm>
          <a:prstGeom prst="rect">
            <a:avLst/>
          </a:prstGeom>
          <a:solidFill>
            <a:srgbClr val="FEF8FB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če imamo dovolj strežnikov, lahko zagotovimo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fiksne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odzivne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ne </a:t>
            </a:r>
          </a:p>
          <a:p>
            <a:pPr>
              <a:buSzPct val="130000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glede na količino podatkov...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85084" y="1517265"/>
            <a:ext cx="224036" cy="30324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oljeZBesedilom 2"/>
          <p:cNvSpPr txBox="1"/>
          <p:nvPr/>
        </p:nvSpPr>
        <p:spPr>
          <a:xfrm>
            <a:off x="4679280" y="609004"/>
            <a:ext cx="1270000" cy="230832"/>
          </a:xfrm>
          <a:prstGeom prst="rect">
            <a:avLst/>
          </a:prstGeom>
          <a:solidFill>
            <a:srgbClr val="FCD0E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7F0B4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razširljiva aplikacija</a:t>
            </a:r>
            <a:endParaRPr lang="sl-SI" sz="800" b="1" dirty="0" smtClean="0">
              <a:solidFill>
                <a:srgbClr val="7F0B48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4" name="PoljeZBesedilom 2"/>
          <p:cNvSpPr txBox="1"/>
          <p:nvPr/>
        </p:nvSpPr>
        <p:spPr>
          <a:xfrm>
            <a:off x="3925366" y="1923588"/>
            <a:ext cx="2795240" cy="230832"/>
          </a:xfrm>
          <a:prstGeom prst="rect">
            <a:avLst/>
          </a:prstGeom>
          <a:solidFill>
            <a:srgbClr val="FCD0E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7F0B4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razširljivost</a:t>
            </a:r>
            <a:r>
              <a:rPr lang="sl-SI" sz="900" dirty="0" smtClean="0">
                <a:solidFill>
                  <a:srgbClr val="7F0B4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900" dirty="0">
                <a:solidFill>
                  <a:srgbClr val="7F0B48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še po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po številu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uporabnikov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8" name="PoljeZBesedilom 2"/>
          <p:cNvSpPr txBox="1"/>
          <p:nvPr/>
        </p:nvSpPr>
        <p:spPr>
          <a:xfrm>
            <a:off x="210021" y="2267744"/>
            <a:ext cx="2138859" cy="12311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BASICS: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distribucija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prek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mreže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zagotovljena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varnost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odpovedjo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relacijske podatkovne baze imajo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zanesljiv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način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izvajanja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transakcij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tukaj le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zagotovljeno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standardizirani poizvedovalni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jeziki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shema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distribucija redko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48880" y="2883297"/>
            <a:ext cx="201935" cy="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oljeZBesedilom 2"/>
          <p:cNvSpPr txBox="1"/>
          <p:nvPr/>
        </p:nvSpPr>
        <p:spPr>
          <a:xfrm>
            <a:off x="2636912" y="2267744"/>
            <a:ext cx="100811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1000" b="1" spc="600" dirty="0" smtClean="0">
                <a:latin typeface="Bahnschrift SemiCondensed" pitchFamily="34" charset="0"/>
                <a:ea typeface="Malgun Gothic" pitchFamily="34" charset="-127"/>
                <a:cs typeface="Arial" pitchFamily="34" charset="0"/>
              </a:rPr>
              <a:t>ACID</a:t>
            </a:r>
            <a:r>
              <a:rPr lang="sl-SI" sz="1000" b="1" dirty="0" smtClean="0">
                <a:latin typeface="Bahnschrift SemiCondensed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 marL="171450" indent="-171450">
              <a:buSzPct val="130000"/>
              <a:buFont typeface="Arial" pitchFamily="34" charset="0"/>
              <a:buChar char="•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atomicity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30000"/>
              <a:buFont typeface="Arial" pitchFamily="34" charset="0"/>
              <a:buChar char="•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consistency </a:t>
            </a:r>
          </a:p>
          <a:p>
            <a:pPr marL="171450" indent="-171450">
              <a:buSzPct val="130000"/>
              <a:buFont typeface="Arial" pitchFamily="34" charset="0"/>
              <a:buChar char="•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isolation</a:t>
            </a:r>
          </a:p>
          <a:p>
            <a:pPr marL="171450" indent="-171450">
              <a:buSzPct val="130000"/>
              <a:buFont typeface="Arial" pitchFamily="34" charset="0"/>
              <a:buChar char="•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urability</a:t>
            </a:r>
          </a:p>
        </p:txBody>
      </p:sp>
      <p:sp>
        <p:nvSpPr>
          <p:cNvPr id="35" name="PoljeZBesedilom 2"/>
          <p:cNvSpPr txBox="1"/>
          <p:nvPr/>
        </p:nvSpPr>
        <p:spPr>
          <a:xfrm>
            <a:off x="2132856" y="3059832"/>
            <a:ext cx="1648172" cy="738664"/>
          </a:xfrm>
          <a:prstGeom prst="rect">
            <a:avLst/>
          </a:prstGeom>
          <a:solidFill>
            <a:srgbClr val="FFFFE1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867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porazdeljene baze: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imajo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ACID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lastnosti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fragmentacija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replikacija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postopna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konsistentnost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480668" y="2991520"/>
            <a:ext cx="6091" cy="51930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oljeZBesedilom 2"/>
          <p:cNvSpPr txBox="1"/>
          <p:nvPr/>
        </p:nvSpPr>
        <p:spPr>
          <a:xfrm>
            <a:off x="4879670" y="2315503"/>
            <a:ext cx="1758764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fragmentacija:</a:t>
            </a:r>
            <a:r>
              <a:rPr lang="sl-SI" sz="800" b="1" dirty="0" smtClean="0">
                <a:solidFill>
                  <a:srgbClr val="0070C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dimenzije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širjenja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podatkovnih baz ki ga zagotavljamo z fragmentacijo in replikacijo.</a:t>
            </a:r>
          </a:p>
          <a:p>
            <a:pPr>
              <a:buSzPct val="13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Podatke razbijemo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fragmente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Vsak pisan na svojem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vozlišču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ki jih poljubno dodajamo. </a:t>
            </a:r>
          </a:p>
          <a:p>
            <a:pPr>
              <a:buSzPct val="13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Velika kompleksnost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join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</a:t>
            </a:r>
          </a:p>
        </p:txBody>
      </p:sp>
      <p:sp>
        <p:nvSpPr>
          <p:cNvPr id="47" name="PoljeZBesedilom 2"/>
          <p:cNvSpPr txBox="1"/>
          <p:nvPr/>
        </p:nvSpPr>
        <p:spPr>
          <a:xfrm>
            <a:off x="3883707" y="3920730"/>
            <a:ext cx="275472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replikacija:</a:t>
            </a:r>
            <a:r>
              <a:rPr lang="sl-SI" sz="800" b="1" dirty="0" smtClean="0">
                <a:solidFill>
                  <a:srgbClr val="0070C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zapišemo podatkovne enote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kot eno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Bolj učinkovito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beremo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večja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zanesljivost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če vozlišče odpove, lahko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popolna.</a:t>
            </a:r>
          </a:p>
          <a:p>
            <a:pPr>
              <a:buSzPct val="13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negativen efekt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pisanje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ker mora biti zapisano povsod</a:t>
            </a:r>
          </a:p>
        </p:txBody>
      </p:sp>
      <p:sp>
        <p:nvSpPr>
          <p:cNvPr id="50" name="PoljeZBesedilom 2"/>
          <p:cNvSpPr txBox="1"/>
          <p:nvPr/>
        </p:nvSpPr>
        <p:spPr>
          <a:xfrm>
            <a:off x="3703910" y="2327007"/>
            <a:ext cx="1001390" cy="630942"/>
          </a:xfrm>
          <a:prstGeom prst="rect">
            <a:avLst/>
          </a:prstGeom>
          <a:solidFill>
            <a:srgbClr val="FDEDF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vnaprejšnji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zapis v dnevnik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centralno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zaklepanje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ACI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pri relacijskih bazah 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1" name="PoljeZBesedilom 2"/>
          <p:cNvSpPr txBox="1"/>
          <p:nvPr/>
        </p:nvSpPr>
        <p:spPr>
          <a:xfrm>
            <a:off x="3876687" y="3131111"/>
            <a:ext cx="850565" cy="630942"/>
          </a:xfrm>
          <a:prstGeom prst="rect">
            <a:avLst/>
          </a:prstGeom>
          <a:solidFill>
            <a:srgbClr val="FDEDF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porazdeljenih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bazah centralno zaklepanje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ozko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grlo</a:t>
            </a:r>
            <a:endParaRPr lang="sl-SI" sz="6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50" y="3417902"/>
            <a:ext cx="1501366" cy="447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PoljeZBesedilom 2"/>
          <p:cNvSpPr txBox="1"/>
          <p:nvPr/>
        </p:nvSpPr>
        <p:spPr>
          <a:xfrm>
            <a:off x="216978" y="3641790"/>
            <a:ext cx="1794522" cy="615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1000" b="1" spc="600" dirty="0" smtClean="0">
                <a:latin typeface="Bahnschrift SemiCondensed" pitchFamily="34" charset="0"/>
                <a:ea typeface="Malgun Gothic" pitchFamily="34" charset="-127"/>
                <a:cs typeface="Arial" pitchFamily="34" charset="0"/>
              </a:rPr>
              <a:t>C A P</a:t>
            </a:r>
            <a:endParaRPr lang="sl-SI" sz="1000" b="1" dirty="0" smtClean="0">
              <a:latin typeface="Bahnschrift SemiCondensed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razpoložljivost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availability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konsistentnost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consistency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odpornost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partition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tolerance</a:t>
            </a:r>
            <a:endParaRPr lang="sl-SI" sz="9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6" name="PoljeZBesedilom 2"/>
          <p:cNvSpPr txBox="1"/>
          <p:nvPr/>
        </p:nvSpPr>
        <p:spPr>
          <a:xfrm>
            <a:off x="2142394" y="3920730"/>
            <a:ext cx="1561516" cy="415498"/>
          </a:xfrm>
          <a:prstGeom prst="rect">
            <a:avLst/>
          </a:prstGeom>
          <a:solidFill>
            <a:srgbClr val="FDEDF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porazdeljenih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bazah zagotavljamo samo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brez odpornosti če odpove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 omrežja</a:t>
            </a:r>
            <a:endParaRPr lang="sl-SI" sz="6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3" y="4427984"/>
            <a:ext cx="312914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PoljeZBesedilom 2"/>
          <p:cNvSpPr txBox="1"/>
          <p:nvPr/>
        </p:nvSpPr>
        <p:spPr>
          <a:xfrm>
            <a:off x="251506" y="5292080"/>
            <a:ext cx="3825566" cy="523220"/>
          </a:xfrm>
          <a:prstGeom prst="rect">
            <a:avLst/>
          </a:prstGeom>
          <a:solidFill>
            <a:srgbClr val="D6F2DF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konsistentnost:</a:t>
            </a:r>
            <a:r>
              <a:rPr lang="sl-SI" sz="1000" b="1" dirty="0" smtClean="0">
                <a:solidFill>
                  <a:srgbClr val="0070C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9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>
              <a:buSzPct val="130000"/>
            </a:pPr>
            <a:r>
              <a:rPr lang="sl-SI" sz="2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2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stroga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vse verzije posamezne podatkovne enote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enake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postopna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vse verzije posamezne podatkovne enote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bodo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sčasoma enake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4802024"/>
            <a:ext cx="2228039" cy="38089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PoljeZBesedilom 2"/>
          <p:cNvSpPr txBox="1"/>
          <p:nvPr/>
        </p:nvSpPr>
        <p:spPr>
          <a:xfrm>
            <a:off x="4204605" y="5264120"/>
            <a:ext cx="939584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konsistentnosti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83" y="5940152"/>
            <a:ext cx="2882642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32" y="5868144"/>
            <a:ext cx="285475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50" y="7313934"/>
            <a:ext cx="2882642" cy="138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7273416"/>
            <a:ext cx="3024336" cy="1452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80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jeZBesedilom 2"/>
          <p:cNvSpPr txBox="1"/>
          <p:nvPr/>
        </p:nvSpPr>
        <p:spPr>
          <a:xfrm>
            <a:off x="246938" y="680318"/>
            <a:ext cx="3240360" cy="11233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POIZVEDOVANJE:</a:t>
            </a:r>
          </a:p>
          <a:p>
            <a:pPr>
              <a:buSzPct val="130000"/>
            </a:pPr>
            <a:endParaRPr lang="sl-SI" sz="2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0" y="896342"/>
            <a:ext cx="3068960" cy="85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487298" y="874762"/>
            <a:ext cx="22225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30" y="759564"/>
            <a:ext cx="1204475" cy="2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PoljeZBesedilom 2"/>
          <p:cNvSpPr txBox="1"/>
          <p:nvPr/>
        </p:nvSpPr>
        <p:spPr>
          <a:xfrm>
            <a:off x="5071474" y="759564"/>
            <a:ext cx="663010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projekcija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87298" y="1184374"/>
            <a:ext cx="22225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30" y="1067650"/>
            <a:ext cx="1224136" cy="257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PoljeZBesedilom 2"/>
          <p:cNvSpPr txBox="1"/>
          <p:nvPr/>
        </p:nvSpPr>
        <p:spPr>
          <a:xfrm>
            <a:off x="5051134" y="1261964"/>
            <a:ext cx="864096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preimenovanje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483" y="733367"/>
            <a:ext cx="476501" cy="22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466" y="1070629"/>
            <a:ext cx="1145902" cy="1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3487298" y="1592999"/>
            <a:ext cx="22225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30" y="1538040"/>
            <a:ext cx="1481659" cy="3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PoljeZBesedilom 2"/>
          <p:cNvSpPr txBox="1"/>
          <p:nvPr/>
        </p:nvSpPr>
        <p:spPr>
          <a:xfrm>
            <a:off x="5303881" y="1736522"/>
            <a:ext cx="1301962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selekcija</a:t>
            </a: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19" y="1508098"/>
            <a:ext cx="882975" cy="16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060" y="1967723"/>
            <a:ext cx="3318782" cy="144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90954" y="1806101"/>
            <a:ext cx="0" cy="17036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4" y="2003078"/>
            <a:ext cx="787102" cy="248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02" y="1855026"/>
            <a:ext cx="402308" cy="13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PoljeZBesedilom 2"/>
          <p:cNvSpPr txBox="1"/>
          <p:nvPr/>
        </p:nvSpPr>
        <p:spPr>
          <a:xfrm>
            <a:off x="246938" y="2339543"/>
            <a:ext cx="792088" cy="307777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kartezični produkt</a:t>
            </a:r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28" y="2011203"/>
            <a:ext cx="1402963" cy="27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84" y="1821701"/>
            <a:ext cx="432048" cy="178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PoljeZBesedilom 2"/>
          <p:cNvSpPr txBox="1"/>
          <p:nvPr/>
        </p:nvSpPr>
        <p:spPr>
          <a:xfrm>
            <a:off x="1179327" y="2347668"/>
            <a:ext cx="1402963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naravni stik</a:t>
            </a:r>
          </a:p>
        </p:txBody>
      </p:sp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31" y="2294378"/>
            <a:ext cx="1804062" cy="730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1759106" y="1797363"/>
            <a:ext cx="0" cy="17036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055250" y="1803702"/>
            <a:ext cx="0" cy="39278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oljeZBesedilom 2"/>
          <p:cNvSpPr txBox="1"/>
          <p:nvPr/>
        </p:nvSpPr>
        <p:spPr>
          <a:xfrm>
            <a:off x="3713651" y="2564769"/>
            <a:ext cx="658322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ekvistik</a:t>
            </a:r>
          </a:p>
        </p:txBody>
      </p: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66" y="2793170"/>
            <a:ext cx="487933" cy="14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458" y="2294378"/>
            <a:ext cx="2084384" cy="76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PoljeZBesedilom 2"/>
          <p:cNvSpPr txBox="1"/>
          <p:nvPr/>
        </p:nvSpPr>
        <p:spPr>
          <a:xfrm>
            <a:off x="5359422" y="2603609"/>
            <a:ext cx="701367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pogojni stik</a:t>
            </a:r>
          </a:p>
        </p:txBody>
      </p: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356" y="2847729"/>
            <a:ext cx="840278" cy="16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0" y="2764824"/>
            <a:ext cx="2378039" cy="27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PoljeZBesedilom 2"/>
          <p:cNvSpPr txBox="1"/>
          <p:nvPr/>
        </p:nvSpPr>
        <p:spPr>
          <a:xfrm>
            <a:off x="219431" y="3094915"/>
            <a:ext cx="2103678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odprti stik</a:t>
            </a:r>
          </a:p>
        </p:txBody>
      </p:sp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300" y="2608565"/>
            <a:ext cx="846990" cy="14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728" y="3186397"/>
            <a:ext cx="3263492" cy="251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853" y="3359499"/>
            <a:ext cx="966798" cy="61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PoljeZBesedilom 2"/>
          <p:cNvSpPr txBox="1"/>
          <p:nvPr/>
        </p:nvSpPr>
        <p:spPr>
          <a:xfrm>
            <a:off x="2539132" y="3095443"/>
            <a:ext cx="523180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unija</a:t>
            </a:r>
          </a:p>
        </p:txBody>
      </p:sp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469" y="4043335"/>
            <a:ext cx="410973" cy="13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b="59453"/>
          <a:stretch/>
        </p:blipFill>
        <p:spPr bwMode="auto">
          <a:xfrm>
            <a:off x="194801" y="3461363"/>
            <a:ext cx="1887654" cy="62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PoljeZBesedilom 2"/>
          <p:cNvSpPr txBox="1"/>
          <p:nvPr/>
        </p:nvSpPr>
        <p:spPr>
          <a:xfrm>
            <a:off x="1035386" y="3359499"/>
            <a:ext cx="893748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presek</a:t>
            </a:r>
          </a:p>
        </p:txBody>
      </p:sp>
      <p:pic>
        <p:nvPicPr>
          <p:cNvPr id="46" name="Picture 24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64617"/>
          <a:stretch/>
        </p:blipFill>
        <p:spPr bwMode="auto">
          <a:xfrm>
            <a:off x="187900" y="4109436"/>
            <a:ext cx="1894555" cy="551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PoljeZBesedilom 2"/>
          <p:cNvSpPr txBox="1"/>
          <p:nvPr/>
        </p:nvSpPr>
        <p:spPr>
          <a:xfrm>
            <a:off x="1314734" y="3927525"/>
            <a:ext cx="957478" cy="307777"/>
          </a:xfrm>
          <a:prstGeom prst="rect">
            <a:avLst/>
          </a:prstGeom>
          <a:solidFill>
            <a:srgbClr val="DEE8A2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primarni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obeh tabel</a:t>
            </a:r>
          </a:p>
        </p:txBody>
      </p:sp>
      <p:pic>
        <p:nvPicPr>
          <p:cNvPr id="3097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99" y="3695573"/>
            <a:ext cx="374295" cy="151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8" name="Picture 2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7" y="4817749"/>
            <a:ext cx="2041037" cy="10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PoljeZBesedilom 2"/>
          <p:cNvSpPr txBox="1"/>
          <p:nvPr/>
        </p:nvSpPr>
        <p:spPr>
          <a:xfrm>
            <a:off x="1285144" y="4889757"/>
            <a:ext cx="893748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razlika</a:t>
            </a:r>
          </a:p>
        </p:txBody>
      </p:sp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99" y="5178676"/>
            <a:ext cx="465294" cy="16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0" name="Picture 28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31" y="8028384"/>
            <a:ext cx="2835819" cy="45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PoljeZBesedilom 2"/>
          <p:cNvSpPr txBox="1"/>
          <p:nvPr/>
        </p:nvSpPr>
        <p:spPr>
          <a:xfrm>
            <a:off x="5748493" y="7828329"/>
            <a:ext cx="822589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operatorji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75330" y="5748897"/>
            <a:ext cx="2884713" cy="1261884"/>
            <a:chOff x="3339981" y="6444208"/>
            <a:chExt cx="2884713" cy="1261884"/>
          </a:xfrm>
        </p:grpSpPr>
        <p:sp>
          <p:nvSpPr>
            <p:cNvPr id="54" name="PoljeZBesedilom 2"/>
            <p:cNvSpPr txBox="1"/>
            <p:nvPr/>
          </p:nvSpPr>
          <p:spPr>
            <a:xfrm>
              <a:off x="3339981" y="6444208"/>
              <a:ext cx="2884713" cy="126188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900" b="1" dirty="0" smtClean="0">
                  <a:solidFill>
                    <a:srgbClr val="254738"/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AGREGACIJA:</a:t>
              </a:r>
            </a:p>
            <a:p>
              <a:pPr>
                <a:buSzPct val="130000"/>
              </a:pPr>
              <a:endPara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2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3101" name="Picture 29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6673844"/>
              <a:ext cx="2687384" cy="8937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102" name="Picture 30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83" y="7044251"/>
            <a:ext cx="2587739" cy="29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PoljeZBesedilom 2"/>
          <p:cNvSpPr txBox="1"/>
          <p:nvPr/>
        </p:nvSpPr>
        <p:spPr>
          <a:xfrm>
            <a:off x="5972733" y="6800998"/>
            <a:ext cx="822589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agregacija</a:t>
            </a:r>
          </a:p>
        </p:txBody>
      </p:sp>
      <p:pic>
        <p:nvPicPr>
          <p:cNvPr id="3103" name="Picture 31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12" y="7181095"/>
            <a:ext cx="1118691" cy="13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4" name="Picture 32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892" y="4465485"/>
            <a:ext cx="885983" cy="39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PoljeZBesedilom 2"/>
          <p:cNvSpPr txBox="1"/>
          <p:nvPr/>
        </p:nvSpPr>
        <p:spPr>
          <a:xfrm>
            <a:off x="2473892" y="4883250"/>
            <a:ext cx="885983" cy="200055"/>
          </a:xfrm>
          <a:prstGeom prst="rect">
            <a:avLst/>
          </a:prstGeom>
          <a:solidFill>
            <a:srgbClr val="DEF2CA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grupiranje</a:t>
            </a:r>
          </a:p>
        </p:txBody>
      </p:sp>
      <p:pic>
        <p:nvPicPr>
          <p:cNvPr id="3105" name="Picture 33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44" y="5121171"/>
            <a:ext cx="739318" cy="14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6" name="Picture 34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924" y="7389014"/>
            <a:ext cx="1327995" cy="57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PoljeZBesedilom 2"/>
          <p:cNvSpPr txBox="1"/>
          <p:nvPr/>
        </p:nvSpPr>
        <p:spPr>
          <a:xfrm>
            <a:off x="4660070" y="7389014"/>
            <a:ext cx="957478" cy="307777"/>
          </a:xfrm>
          <a:prstGeom prst="rect">
            <a:avLst/>
          </a:prstGeom>
          <a:solidFill>
            <a:srgbClr val="DEE8A2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grupiranje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selekcijo</a:t>
            </a:r>
          </a:p>
        </p:txBody>
      </p:sp>
      <p:sp>
        <p:nvSpPr>
          <p:cNvPr id="68" name="PoljeZBesedilom 2"/>
          <p:cNvSpPr txBox="1"/>
          <p:nvPr/>
        </p:nvSpPr>
        <p:spPr>
          <a:xfrm>
            <a:off x="219431" y="266741"/>
            <a:ext cx="6432352" cy="307777"/>
          </a:xfrm>
          <a:prstGeom prst="rect">
            <a:avLst/>
          </a:prstGeom>
          <a:solidFill>
            <a:srgbClr val="BED24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VAJE: 1. KOLOKVIJ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30648" y="6056490"/>
            <a:ext cx="3129227" cy="2954655"/>
            <a:chOff x="3597323" y="4693614"/>
            <a:chExt cx="3129227" cy="2954655"/>
          </a:xfrm>
        </p:grpSpPr>
        <p:sp>
          <p:nvSpPr>
            <p:cNvPr id="70" name="PoljeZBesedilom 2"/>
            <p:cNvSpPr txBox="1"/>
            <p:nvPr/>
          </p:nvSpPr>
          <p:spPr>
            <a:xfrm>
              <a:off x="3597323" y="4693614"/>
              <a:ext cx="2723973" cy="29546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900" b="1" dirty="0" smtClean="0">
                  <a:solidFill>
                    <a:srgbClr val="254738"/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RELACIJSKI RAČUN:</a:t>
              </a:r>
            </a:p>
            <a:p>
              <a:pPr>
                <a:buSzPct val="130000"/>
              </a:pPr>
              <a:endParaRPr lang="sl-SI" sz="900" b="1" dirty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2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đ</a:t>
              </a: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71" name="Picture 13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6252" y="4920274"/>
              <a:ext cx="2564292" cy="1597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14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827" y="6588103"/>
              <a:ext cx="1854532" cy="922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PoljeZBesedilom 2"/>
            <p:cNvSpPr txBox="1"/>
            <p:nvPr/>
          </p:nvSpPr>
          <p:spPr>
            <a:xfrm>
              <a:off x="5637006" y="6743268"/>
              <a:ext cx="1089544" cy="630942"/>
            </a:xfrm>
            <a:prstGeom prst="rect">
              <a:avLst/>
            </a:prstGeom>
            <a:solidFill>
              <a:srgbClr val="DEE8A2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primerjava sintakse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relacijske algebre in obeh relacijskih računov na neki podatkovni bazi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77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"/>
          <a:stretch/>
        </p:blipFill>
        <p:spPr bwMode="auto">
          <a:xfrm>
            <a:off x="2668788" y="982631"/>
            <a:ext cx="3724815" cy="1265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"/>
          <p:cNvSpPr txBox="1"/>
          <p:nvPr/>
        </p:nvSpPr>
        <p:spPr>
          <a:xfrm>
            <a:off x="219431" y="266741"/>
            <a:ext cx="6432352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VAJE: 3. KOLOKVIJ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219431" y="683568"/>
            <a:ext cx="6432352" cy="253916"/>
          </a:xfrm>
          <a:prstGeom prst="rect">
            <a:avLst/>
          </a:prstGeom>
          <a:solidFill>
            <a:srgbClr val="FFCC66"/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1050" spc="300" dirty="0" smtClean="0">
                <a:latin typeface="Cascadia Mono SemiBold" pitchFamily="49" charset="0"/>
                <a:cs typeface="Cascadia Mono SemiBold" pitchFamily="49" charset="0"/>
              </a:rPr>
              <a:t>XQUERY</a:t>
            </a:r>
            <a:endParaRPr lang="sl-SI" sz="1000" spc="3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" name="PoljeZBesedilom 2"/>
          <p:cNvSpPr txBox="1"/>
          <p:nvPr/>
        </p:nvSpPr>
        <p:spPr>
          <a:xfrm>
            <a:off x="219431" y="1036638"/>
            <a:ext cx="2209800" cy="61555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POIZVEDBA: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dobimo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vhodni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dokument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napišemo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poizvedbo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dobimo nek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rezultat</a:t>
            </a:r>
          </a:p>
        </p:txBody>
      </p:sp>
      <p:sp>
        <p:nvSpPr>
          <p:cNvPr id="5" name="PoljeZBesedilom 2"/>
          <p:cNvSpPr txBox="1"/>
          <p:nvPr/>
        </p:nvSpPr>
        <p:spPr>
          <a:xfrm>
            <a:off x="254257" y="1755304"/>
            <a:ext cx="2174974" cy="861774"/>
          </a:xfrm>
          <a:prstGeom prst="rect">
            <a:avLst/>
          </a:prstGeom>
          <a:solidFill>
            <a:srgbClr val="F2C79C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Računanje ?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asociativne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?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57" y="2133954"/>
            <a:ext cx="2174974" cy="227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56" y="2361540"/>
            <a:ext cx="2174975" cy="22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6" b="14609"/>
          <a:stretch/>
        </p:blipFill>
        <p:spPr bwMode="auto">
          <a:xfrm>
            <a:off x="2564904" y="2286729"/>
            <a:ext cx="1872208" cy="18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oljeZBesedilom 2"/>
          <p:cNvSpPr txBox="1"/>
          <p:nvPr/>
        </p:nvSpPr>
        <p:spPr>
          <a:xfrm>
            <a:off x="4509120" y="2276265"/>
            <a:ext cx="1178162" cy="200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FLWOR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ukaza</a:t>
            </a:r>
          </a:p>
        </p:txBody>
      </p:sp>
      <p:sp>
        <p:nvSpPr>
          <p:cNvPr id="14" name="PoljeZBesedilom 2"/>
          <p:cNvSpPr txBox="1"/>
          <p:nvPr/>
        </p:nvSpPr>
        <p:spPr>
          <a:xfrm>
            <a:off x="249073" y="2699792"/>
            <a:ext cx="2232495" cy="492443"/>
          </a:xfrm>
          <a:prstGeom prst="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FUNKCIJE: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argument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poljuben izraz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zahtevamo določen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tip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argumenta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43" y="3276607"/>
            <a:ext cx="2932172" cy="225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3" y="2579041"/>
            <a:ext cx="1224117" cy="67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PoljeZBesedilom 2"/>
          <p:cNvSpPr txBox="1"/>
          <p:nvPr/>
        </p:nvSpPr>
        <p:spPr>
          <a:xfrm>
            <a:off x="1708821" y="3593493"/>
            <a:ext cx="2088231" cy="738664"/>
          </a:xfrm>
          <a:prstGeom prst="rect">
            <a:avLst/>
          </a:prstGeom>
          <a:solidFill>
            <a:srgbClr val="FD6E35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latin typeface="Bahnschrift" pitchFamily="34" charset="0"/>
                <a:ea typeface="Malgun Gothic" pitchFamily="34" charset="-127"/>
                <a:cs typeface="Arial" pitchFamily="34" charset="0"/>
              </a:rPr>
              <a:t>PRIMERJAVE: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primerjava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primerjamo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posamezne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splošna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primerjava: lahko uporabimo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zaporedju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več argumentov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789040" y="2916729"/>
            <a:ext cx="251858" cy="67676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jeZBesedilom 2"/>
          <p:cNvSpPr txBox="1"/>
          <p:nvPr/>
        </p:nvSpPr>
        <p:spPr>
          <a:xfrm>
            <a:off x="3824061" y="2599764"/>
            <a:ext cx="2725906" cy="200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true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če ima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poljuben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atribut količina vrednost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1</a:t>
            </a:r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2842909"/>
            <a:ext cx="2319330" cy="14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V="1">
            <a:off x="3789040" y="3276607"/>
            <a:ext cx="360040" cy="503319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ljeZBesedilom 2"/>
          <p:cNvSpPr txBox="1"/>
          <p:nvPr/>
        </p:nvSpPr>
        <p:spPr>
          <a:xfrm>
            <a:off x="4354863" y="3081432"/>
            <a:ext cx="1564381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zgodi se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napaka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obstaja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več kot en atribut količina</a:t>
            </a:r>
          </a:p>
        </p:txBody>
      </p:sp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465600"/>
            <a:ext cx="2362200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PoljeZBesedilom 2"/>
          <p:cNvSpPr txBox="1"/>
          <p:nvPr/>
        </p:nvSpPr>
        <p:spPr>
          <a:xfrm>
            <a:off x="4040327" y="3716426"/>
            <a:ext cx="2617805" cy="1600438"/>
          </a:xfrm>
          <a:prstGeom prst="rect">
            <a:avLst/>
          </a:prstGeom>
          <a:solidFill>
            <a:srgbClr val="FFCC6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latin typeface="Bahnschrift" pitchFamily="34" charset="0"/>
                <a:ea typeface="Malgun Gothic" pitchFamily="34" charset="-127"/>
                <a:cs typeface="Arial" pitchFamily="34" charset="0"/>
              </a:rPr>
              <a:t>Pogojni stavki: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oklepaji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so nujni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else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obvezen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vendar je 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prazen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if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mora imeti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logično vrednost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nima se uporabi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efektivna logična vrednost</a:t>
            </a:r>
          </a:p>
          <a:p>
            <a:pPr>
              <a:buSzPct val="110000"/>
            </a:pP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787281" y="1394365"/>
            <a:ext cx="849631" cy="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95" y="4489211"/>
            <a:ext cx="2070539" cy="768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48" y="4427984"/>
            <a:ext cx="2166979" cy="734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PoljeZBesedilom 2"/>
          <p:cNvSpPr txBox="1"/>
          <p:nvPr/>
        </p:nvSpPr>
        <p:spPr>
          <a:xfrm>
            <a:off x="231809" y="3707904"/>
            <a:ext cx="1333237" cy="369332"/>
          </a:xfrm>
          <a:prstGeom prst="rect">
            <a:avLst/>
          </a:prstGeom>
          <a:solidFill>
            <a:srgbClr val="CCB0A0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latin typeface="Bahnschrift" pitchFamily="34" charset="0"/>
                <a:ea typeface="Malgun Gothic" pitchFamily="34" charset="-127"/>
                <a:cs typeface="Arial" pitchFamily="34" charset="0"/>
              </a:rPr>
              <a:t>LOGIČNI IZRAZI: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not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and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or</a:t>
            </a:r>
          </a:p>
        </p:txBody>
      </p:sp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31" y="4339074"/>
            <a:ext cx="1959105" cy="22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96" y="4147596"/>
            <a:ext cx="1582493" cy="12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PoljeZBesedilom 2"/>
          <p:cNvSpPr txBox="1"/>
          <p:nvPr/>
        </p:nvSpPr>
        <p:spPr>
          <a:xfrm>
            <a:off x="241896" y="4686926"/>
            <a:ext cx="1974905" cy="984885"/>
          </a:xfrm>
          <a:prstGeom prst="rect">
            <a:avLst/>
          </a:prstGeom>
          <a:solidFill>
            <a:srgbClr val="F3E47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9966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Začnemo z prologom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opredelitev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nastavitev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imenski prostor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funkcije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uvozimo zunanje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sheme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privzete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opredelitev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podpičje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9" name="PoljeZBesedilom 2"/>
          <p:cNvSpPr txBox="1"/>
          <p:nvPr/>
        </p:nvSpPr>
        <p:spPr>
          <a:xfrm>
            <a:off x="2069852" y="5385881"/>
            <a:ext cx="2174974" cy="1107996"/>
          </a:xfrm>
          <a:prstGeom prst="rect">
            <a:avLst/>
          </a:prstGeom>
          <a:solidFill>
            <a:srgbClr val="F2C79C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Opredelitev poti </a:t>
            </a:r>
            <a:r>
              <a:rPr lang="sl-SI" sz="900" b="1" dirty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!</a:t>
            </a: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sprehajanje po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vhodnem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dokumentu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izbiramo želene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smer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child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privzeta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smer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parent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padajoča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testni pogoj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ime elementa oz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tip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predikat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filtriramo izpis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01" y="5394548"/>
            <a:ext cx="2361125" cy="55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8" t="-16763" b="1"/>
          <a:stretch/>
        </p:blipFill>
        <p:spPr bwMode="auto">
          <a:xfrm>
            <a:off x="4040898" y="5946653"/>
            <a:ext cx="2673531" cy="28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PoljeZBesedilom 2"/>
          <p:cNvSpPr txBox="1"/>
          <p:nvPr/>
        </p:nvSpPr>
        <p:spPr>
          <a:xfrm>
            <a:off x="5156006" y="6234123"/>
            <a:ext cx="396044" cy="20005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smer</a:t>
            </a:r>
          </a:p>
        </p:txBody>
      </p:sp>
      <p:sp>
        <p:nvSpPr>
          <p:cNvPr id="43" name="PoljeZBesedilom 2"/>
          <p:cNvSpPr txBox="1"/>
          <p:nvPr/>
        </p:nvSpPr>
        <p:spPr>
          <a:xfrm>
            <a:off x="5517232" y="6226429"/>
            <a:ext cx="613254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testni pogoj elementa</a:t>
            </a:r>
          </a:p>
        </p:txBody>
      </p:sp>
      <p:sp>
        <p:nvSpPr>
          <p:cNvPr id="44" name="PoljeZBesedilom 2"/>
          <p:cNvSpPr txBox="1"/>
          <p:nvPr/>
        </p:nvSpPr>
        <p:spPr>
          <a:xfrm>
            <a:off x="5988217" y="6221707"/>
            <a:ext cx="606249" cy="20005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predikat</a:t>
            </a:r>
          </a:p>
        </p:txBody>
      </p:sp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3" y="6712327"/>
            <a:ext cx="2382438" cy="44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PoljeZBesedilom 2"/>
          <p:cNvSpPr txBox="1"/>
          <p:nvPr/>
        </p:nvSpPr>
        <p:spPr>
          <a:xfrm>
            <a:off x="4509120" y="6334150"/>
            <a:ext cx="49448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rezultat</a:t>
            </a:r>
          </a:p>
        </p:txBody>
      </p:sp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649" y="6573824"/>
            <a:ext cx="2183929" cy="27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PoljeZBesedilom 2"/>
          <p:cNvSpPr txBox="1"/>
          <p:nvPr/>
        </p:nvSpPr>
        <p:spPr>
          <a:xfrm>
            <a:off x="3716796" y="6339988"/>
            <a:ext cx="618629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izpišemo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otroke</a:t>
            </a:r>
          </a:p>
        </p:txBody>
      </p:sp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54" y="6964435"/>
            <a:ext cx="2366983" cy="29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PoljeZBesedilom 2"/>
          <p:cNvSpPr txBox="1"/>
          <p:nvPr/>
        </p:nvSpPr>
        <p:spPr>
          <a:xfrm>
            <a:off x="1885554" y="7338608"/>
            <a:ext cx="1903486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izpišemo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nadelement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izbranega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elementa</a:t>
            </a:r>
          </a:p>
        </p:txBody>
      </p:sp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4" y="5786964"/>
            <a:ext cx="1794861" cy="1017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21187" y="7338608"/>
            <a:ext cx="3025839" cy="1494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90" y="7812360"/>
            <a:ext cx="3109123" cy="1129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5" y="6871102"/>
            <a:ext cx="1691636" cy="13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PoljeZBesedilom 2"/>
          <p:cNvSpPr txBox="1"/>
          <p:nvPr/>
        </p:nvSpPr>
        <p:spPr>
          <a:xfrm>
            <a:off x="281560" y="7063242"/>
            <a:ext cx="1505721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izpišemo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izdelek kataloga</a:t>
            </a:r>
          </a:p>
        </p:txBody>
      </p:sp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8" y="7348059"/>
            <a:ext cx="1615893" cy="120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PoljeZBesedilom 2"/>
          <p:cNvSpPr txBox="1"/>
          <p:nvPr/>
        </p:nvSpPr>
        <p:spPr>
          <a:xfrm>
            <a:off x="417724" y="7538663"/>
            <a:ext cx="1369557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izpišemo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 kataloga</a:t>
            </a:r>
          </a:p>
        </p:txBody>
      </p:sp>
    </p:spTree>
    <p:extLst>
      <p:ext uri="{BB962C8B-B14F-4D97-AF65-F5344CB8AC3E}">
        <p14:creationId xmlns:p14="http://schemas.microsoft.com/office/powerpoint/2010/main" val="299065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68" y="252540"/>
            <a:ext cx="2664296" cy="14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oljeZBesedilom 2"/>
          <p:cNvSpPr txBox="1"/>
          <p:nvPr/>
        </p:nvSpPr>
        <p:spPr>
          <a:xfrm>
            <a:off x="269826" y="456803"/>
            <a:ext cx="1505721" cy="200055"/>
          </a:xfrm>
          <a:prstGeom prst="rect">
            <a:avLst/>
          </a:prstGeom>
          <a:solidFill>
            <a:srgbClr val="F3E473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izpiše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izdelke kataloga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634" y="261627"/>
            <a:ext cx="3419463" cy="13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oljeZBesedilom 2"/>
          <p:cNvSpPr txBox="1"/>
          <p:nvPr/>
        </p:nvSpPr>
        <p:spPr>
          <a:xfrm>
            <a:off x="5013176" y="449978"/>
            <a:ext cx="1286966" cy="307777"/>
          </a:xfrm>
          <a:prstGeom prst="rect">
            <a:avLst/>
          </a:prstGeom>
          <a:solidFill>
            <a:srgbClr val="FFD3A7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pogoji se preverjajo iz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desni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546" y="479771"/>
            <a:ext cx="3000363" cy="12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3699469" y="657727"/>
            <a:ext cx="1206574" cy="200055"/>
          </a:xfrm>
          <a:prstGeom prst="rect">
            <a:avLst/>
          </a:prstGeom>
          <a:solidFill>
            <a:srgbClr val="FFCC66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vrne tistega ki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vsebuje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22" y="708010"/>
            <a:ext cx="3270410" cy="15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oljeZBesedilom 2"/>
          <p:cNvSpPr txBox="1"/>
          <p:nvPr/>
        </p:nvSpPr>
        <p:spPr>
          <a:xfrm>
            <a:off x="259482" y="946723"/>
            <a:ext cx="2221458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 ki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poleg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številke in imena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vsaj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še en atribut</a:t>
            </a:r>
          </a:p>
        </p:txBody>
      </p:sp>
      <p:sp>
        <p:nvSpPr>
          <p:cNvPr id="10" name="PoljeZBesedilom 2"/>
          <p:cNvSpPr txBox="1"/>
          <p:nvPr/>
        </p:nvSpPr>
        <p:spPr>
          <a:xfrm>
            <a:off x="267122" y="1240580"/>
            <a:ext cx="2219173" cy="615553"/>
          </a:xfrm>
          <a:prstGeom prst="rect">
            <a:avLst/>
          </a:prstGeom>
          <a:solidFill>
            <a:srgbClr val="F2C79C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Kako dodamo atribut v rezultat ?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vključevanje iz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vhodnega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dokumenta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 uporabo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neposrednih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konstruktorjev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uporabo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dinamičnih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konstruktorjev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55847" y="1331640"/>
            <a:ext cx="54006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333738" y="1125838"/>
            <a:ext cx="188588" cy="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jeZBesedilom 2"/>
          <p:cNvSpPr txBox="1"/>
          <p:nvPr/>
        </p:nvSpPr>
        <p:spPr>
          <a:xfrm>
            <a:off x="2665262" y="1009747"/>
            <a:ext cx="1206574" cy="846386"/>
          </a:xfrm>
          <a:prstGeom prst="rect">
            <a:avLst/>
          </a:prstGeom>
          <a:solidFill>
            <a:srgbClr val="FF9933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1.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 je vključen v takšni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obliki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kakršen je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vhodni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datoteki, skupaj z atributi !</a:t>
            </a:r>
          </a:p>
          <a:p>
            <a:pPr>
              <a:buSzPct val="11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Nimamo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možnosti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spreminjanja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872146" y="1125839"/>
            <a:ext cx="210964" cy="389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jeZBesedilom 2"/>
          <p:cNvSpPr txBox="1"/>
          <p:nvPr/>
        </p:nvSpPr>
        <p:spPr>
          <a:xfrm>
            <a:off x="4149080" y="1009747"/>
            <a:ext cx="1206574" cy="846386"/>
          </a:xfrm>
          <a:prstGeom prst="rect">
            <a:avLst/>
          </a:prstGeom>
          <a:solidFill>
            <a:srgbClr val="FF66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Uporablja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XML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njegova pravila. Lahko vsebuje svašta svega idk and idc.</a:t>
            </a:r>
          </a:p>
          <a:p>
            <a:pPr>
              <a:buSzPct val="11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Vsi znaki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zunaj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{ } gredo neposredno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rezultat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711" y="1947802"/>
            <a:ext cx="2637416" cy="137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PoljeZBesedilom 2"/>
          <p:cNvSpPr txBox="1"/>
          <p:nvPr/>
        </p:nvSpPr>
        <p:spPr>
          <a:xfrm>
            <a:off x="5589240" y="863620"/>
            <a:ext cx="1080120" cy="1061829"/>
          </a:xfrm>
          <a:prstGeom prst="rect">
            <a:avLst/>
          </a:prstGeom>
          <a:solidFill>
            <a:srgbClr val="F3E473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Omogoča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dinamično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opredelitev imen. </a:t>
            </a: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Uporaben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kopiranje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elementov,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pretvorbo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imen in iskanje imen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ločenem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slovarju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034" y="2016572"/>
            <a:ext cx="2203326" cy="1132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88873" y="1939067"/>
            <a:ext cx="1241805" cy="76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8"/>
          <a:stretch/>
        </p:blipFill>
        <p:spPr bwMode="auto">
          <a:xfrm>
            <a:off x="704971" y="2769275"/>
            <a:ext cx="1257572" cy="794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PoljeZBesedilom 2"/>
          <p:cNvSpPr txBox="1"/>
          <p:nvPr/>
        </p:nvSpPr>
        <p:spPr>
          <a:xfrm>
            <a:off x="1430678" y="2010426"/>
            <a:ext cx="566307" cy="307777"/>
          </a:xfrm>
          <a:prstGeom prst="rect">
            <a:avLst/>
          </a:prstGeom>
          <a:solidFill>
            <a:srgbClr val="FFCC66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let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operacije</a:t>
            </a:r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3" y="3477350"/>
            <a:ext cx="1902063" cy="378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PoljeZBesedilom 2"/>
          <p:cNvSpPr txBox="1"/>
          <p:nvPr/>
        </p:nvSpPr>
        <p:spPr>
          <a:xfrm>
            <a:off x="153783" y="3148596"/>
            <a:ext cx="628786" cy="307777"/>
          </a:xfrm>
          <a:prstGeom prst="rect">
            <a:avLst/>
          </a:prstGeom>
          <a:solidFill>
            <a:srgbClr val="F3E473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return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elementov</a:t>
            </a:r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73" y="3870610"/>
            <a:ext cx="3240127" cy="66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PoljeZBesedilom 2"/>
          <p:cNvSpPr txBox="1"/>
          <p:nvPr/>
        </p:nvSpPr>
        <p:spPr>
          <a:xfrm>
            <a:off x="2164237" y="3477350"/>
            <a:ext cx="909181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uporabe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kvantifikatorjev</a:t>
            </a:r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942" y="3480099"/>
            <a:ext cx="3292380" cy="1212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PoljeZBesedilom 2"/>
          <p:cNvSpPr txBox="1"/>
          <p:nvPr/>
        </p:nvSpPr>
        <p:spPr>
          <a:xfrm>
            <a:off x="4334085" y="3277295"/>
            <a:ext cx="1903228" cy="200055"/>
          </a:xfrm>
          <a:prstGeom prst="rect">
            <a:avLst/>
          </a:prstGeom>
          <a:solidFill>
            <a:srgbClr val="F3E473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enolične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vrednosti</a:t>
            </a:r>
          </a:p>
        </p:txBody>
      </p:sp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0" y="4654511"/>
            <a:ext cx="2765939" cy="342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PoljeZBesedilom 2"/>
          <p:cNvSpPr txBox="1"/>
          <p:nvPr/>
        </p:nvSpPr>
        <p:spPr>
          <a:xfrm>
            <a:off x="225644" y="5076055"/>
            <a:ext cx="1060035" cy="200055"/>
          </a:xfrm>
          <a:prstGeom prst="rect">
            <a:avLst/>
          </a:prstGeom>
          <a:solidFill>
            <a:srgbClr val="F2C79C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sortiranja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73" y="5076055"/>
            <a:ext cx="1447946" cy="202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3" y="5364088"/>
            <a:ext cx="3386398" cy="179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PoljeZBesedilom 2"/>
          <p:cNvSpPr txBox="1"/>
          <p:nvPr/>
        </p:nvSpPr>
        <p:spPr>
          <a:xfrm>
            <a:off x="1877358" y="5736341"/>
            <a:ext cx="1123288" cy="200055"/>
          </a:xfrm>
          <a:prstGeom prst="rect">
            <a:avLst/>
          </a:prstGeom>
          <a:solidFill>
            <a:srgbClr val="F3E473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združevanje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rezultatov</a:t>
            </a:r>
          </a:p>
        </p:txBody>
      </p:sp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18" y="4710150"/>
            <a:ext cx="3199147" cy="121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PoljeZBesedilom 2"/>
          <p:cNvSpPr txBox="1"/>
          <p:nvPr/>
        </p:nvSpPr>
        <p:spPr>
          <a:xfrm>
            <a:off x="3236454" y="5978098"/>
            <a:ext cx="1825252" cy="200055"/>
          </a:xfrm>
          <a:prstGeom prst="rect">
            <a:avLst/>
          </a:prstGeom>
          <a:solidFill>
            <a:srgbClr val="FFCC66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deklaracije funkcije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3" name="PoljeZBesedilom 2"/>
          <p:cNvSpPr txBox="1"/>
          <p:nvPr/>
        </p:nvSpPr>
        <p:spPr>
          <a:xfrm>
            <a:off x="3240297" y="6291152"/>
            <a:ext cx="3429063" cy="253916"/>
          </a:xfrm>
          <a:prstGeom prst="rect">
            <a:avLst/>
          </a:prstGeom>
          <a:solidFill>
            <a:srgbClr val="FD6E35"/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1050" spc="300" dirty="0" smtClean="0">
                <a:latin typeface="Cascadia Mono SemiBold" pitchFamily="49" charset="0"/>
                <a:cs typeface="Cascadia Mono SemiBold" pitchFamily="49" charset="0"/>
              </a:rPr>
              <a:t>MONGO DB</a:t>
            </a:r>
            <a:endParaRPr lang="sl-SI" sz="1000" spc="3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4" name="PoljeZBesedilom 2"/>
          <p:cNvSpPr txBox="1"/>
          <p:nvPr/>
        </p:nvSpPr>
        <p:spPr>
          <a:xfrm>
            <a:off x="3699469" y="6587197"/>
            <a:ext cx="2969891" cy="492443"/>
          </a:xfrm>
          <a:prstGeom prst="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latin typeface="Bahnschrift" pitchFamily="34" charset="0"/>
                <a:ea typeface="Malgun Gothic" pitchFamily="34" charset="-127"/>
                <a:cs typeface="Arial" pitchFamily="34" charset="0"/>
              </a:rPr>
              <a:t>JSON DATOTEKE: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enostavna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predstavitev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pogosto splet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objekti kot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</a:t>
            </a:r>
          </a:p>
        </p:txBody>
      </p:sp>
      <p:pic>
        <p:nvPicPr>
          <p:cNvPr id="5138" name="Picture 18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9" t="20425" b="19682"/>
          <a:stretch/>
        </p:blipFill>
        <p:spPr bwMode="auto">
          <a:xfrm>
            <a:off x="2591354" y="7171787"/>
            <a:ext cx="1317376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PoljeZBesedilom 2"/>
          <p:cNvSpPr txBox="1"/>
          <p:nvPr/>
        </p:nvSpPr>
        <p:spPr>
          <a:xfrm>
            <a:off x="1974048" y="7570443"/>
            <a:ext cx="782834" cy="200055"/>
          </a:xfrm>
          <a:prstGeom prst="rect">
            <a:avLst/>
          </a:prstGeom>
          <a:solidFill>
            <a:srgbClr val="F3E473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razmerje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 : 1</a:t>
            </a:r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" t="2556" b="12503"/>
          <a:stretch/>
        </p:blipFill>
        <p:spPr bwMode="auto">
          <a:xfrm>
            <a:off x="224975" y="7213014"/>
            <a:ext cx="1808113" cy="168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PoljeZBesedilom 2"/>
          <p:cNvSpPr txBox="1"/>
          <p:nvPr/>
        </p:nvSpPr>
        <p:spPr>
          <a:xfrm>
            <a:off x="1397347" y="7308303"/>
            <a:ext cx="823178" cy="200055"/>
          </a:xfrm>
          <a:prstGeom prst="rect">
            <a:avLst/>
          </a:prstGeom>
          <a:solidFill>
            <a:srgbClr val="F3E473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razmerje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 : n</a:t>
            </a:r>
          </a:p>
        </p:txBody>
      </p:sp>
      <p:sp>
        <p:nvSpPr>
          <p:cNvPr id="51" name="PoljeZBesedilom 2"/>
          <p:cNvSpPr txBox="1"/>
          <p:nvPr/>
        </p:nvSpPr>
        <p:spPr>
          <a:xfrm>
            <a:off x="1454422" y="7865094"/>
            <a:ext cx="1085123" cy="523220"/>
          </a:xfrm>
          <a:prstGeom prst="rect">
            <a:avLst/>
          </a:prstGeom>
          <a:solidFill>
            <a:srgbClr val="FFCC66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uporaba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ugnezdenih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elementov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še eno opcijo 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sklici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dokumente</a:t>
            </a:r>
          </a:p>
        </p:txBody>
      </p:sp>
      <p:sp>
        <p:nvSpPr>
          <p:cNvPr id="60" name="PoljeZBesedilom 2"/>
          <p:cNvSpPr txBox="1"/>
          <p:nvPr/>
        </p:nvSpPr>
        <p:spPr>
          <a:xfrm>
            <a:off x="3977628" y="7177162"/>
            <a:ext cx="2681488" cy="253916"/>
          </a:xfrm>
          <a:prstGeom prst="rect">
            <a:avLst/>
          </a:prstGeom>
          <a:solidFill>
            <a:srgbClr val="FDDE59"/>
          </a:solidFill>
        </p:spPr>
        <p:txBody>
          <a:bodyPr wrap="square" rtlCol="0">
            <a:spAutoFit/>
          </a:bodyPr>
          <a:lstStyle/>
          <a:p>
            <a:pPr algn="ctr">
              <a:buSzPct val="130000"/>
            </a:pPr>
            <a:r>
              <a:rPr lang="sl-SI" sz="1050" spc="300" dirty="0" smtClean="0">
                <a:latin typeface="Cascadia Mono SemiBold" pitchFamily="49" charset="0"/>
                <a:cs typeface="Cascadia Mono SemiBold" pitchFamily="49" charset="0"/>
              </a:rPr>
              <a:t>CYPHER</a:t>
            </a:r>
            <a:endParaRPr lang="sl-SI" sz="1000" spc="3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48" name="Picture 2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730" y="7464887"/>
            <a:ext cx="1775913" cy="1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PoljeZBesedilom 2"/>
          <p:cNvSpPr txBox="1"/>
          <p:nvPr/>
        </p:nvSpPr>
        <p:spPr>
          <a:xfrm>
            <a:off x="3942177" y="7628979"/>
            <a:ext cx="2687043" cy="200055"/>
          </a:xfrm>
          <a:prstGeom prst="rect">
            <a:avLst/>
          </a:prstGeom>
          <a:solidFill>
            <a:srgbClr val="F2C79C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ustavljanje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brez oznake vs. oznaka oseba in vrnemo</a:t>
            </a:r>
          </a:p>
        </p:txBody>
      </p:sp>
      <p:pic>
        <p:nvPicPr>
          <p:cNvPr id="5149" name="Picture 2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57" y="7863383"/>
            <a:ext cx="2596108" cy="127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0" name="Picture 3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939" y="8020171"/>
            <a:ext cx="1088913" cy="12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PoljeZBesedilom 2"/>
          <p:cNvSpPr txBox="1"/>
          <p:nvPr/>
        </p:nvSpPr>
        <p:spPr>
          <a:xfrm>
            <a:off x="2607939" y="8159453"/>
            <a:ext cx="1089837" cy="200055"/>
          </a:xfrm>
          <a:prstGeom prst="rect">
            <a:avLst/>
          </a:prstGeom>
          <a:solidFill>
            <a:srgbClr val="F2C79C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usmerjena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</a:t>
            </a:r>
          </a:p>
        </p:txBody>
      </p:sp>
      <p:pic>
        <p:nvPicPr>
          <p:cNvPr id="5151" name="Picture 3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555" y="8024480"/>
            <a:ext cx="1235621" cy="1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PoljeZBesedilom 2"/>
          <p:cNvSpPr txBox="1"/>
          <p:nvPr/>
        </p:nvSpPr>
        <p:spPr>
          <a:xfrm>
            <a:off x="3777555" y="8159453"/>
            <a:ext cx="688479" cy="200055"/>
          </a:xfrm>
          <a:prstGeom prst="rect">
            <a:avLst/>
          </a:prstGeom>
          <a:solidFill>
            <a:srgbClr val="F2C79C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povežemo </a:t>
            </a:r>
          </a:p>
        </p:txBody>
      </p:sp>
      <p:pic>
        <p:nvPicPr>
          <p:cNvPr id="5152" name="Picture 3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71" y="8171579"/>
            <a:ext cx="1600405" cy="11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PoljeZBesedilom 2"/>
          <p:cNvSpPr txBox="1"/>
          <p:nvPr/>
        </p:nvSpPr>
        <p:spPr>
          <a:xfrm>
            <a:off x="5750073" y="8304231"/>
            <a:ext cx="892589" cy="200055"/>
          </a:xfrm>
          <a:prstGeom prst="rect">
            <a:avLst/>
          </a:prstGeom>
          <a:solidFill>
            <a:srgbClr val="F2C79C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iskanje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 grafu</a:t>
            </a:r>
          </a:p>
        </p:txBody>
      </p:sp>
      <p:pic>
        <p:nvPicPr>
          <p:cNvPr id="5153" name="Picture 33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1" y="8028960"/>
            <a:ext cx="1075690" cy="13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4" name="Picture 34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929" y="8020171"/>
            <a:ext cx="696412" cy="139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5" name="Picture 35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34" y="8434910"/>
            <a:ext cx="2767352" cy="138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PoljeZBesedilom 2"/>
          <p:cNvSpPr txBox="1"/>
          <p:nvPr/>
        </p:nvSpPr>
        <p:spPr>
          <a:xfrm>
            <a:off x="4844891" y="8347971"/>
            <a:ext cx="826119" cy="307777"/>
          </a:xfrm>
          <a:prstGeom prst="rect">
            <a:avLst/>
          </a:prstGeom>
          <a:solidFill>
            <a:srgbClr val="F2C79C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posodabljanje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grafa</a:t>
            </a:r>
          </a:p>
        </p:txBody>
      </p:sp>
      <p:pic>
        <p:nvPicPr>
          <p:cNvPr id="5157" name="Picture 37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564" y="8555311"/>
            <a:ext cx="963962" cy="15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PoljeZBesedilom 2"/>
          <p:cNvSpPr txBox="1"/>
          <p:nvPr/>
        </p:nvSpPr>
        <p:spPr>
          <a:xfrm>
            <a:off x="1318966" y="8739786"/>
            <a:ext cx="2441158" cy="200055"/>
          </a:xfrm>
          <a:prstGeom prst="rect">
            <a:avLst/>
          </a:prstGeom>
          <a:solidFill>
            <a:srgbClr val="F2C79C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izbrišemo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 vozlišča vendar moramo prej povezave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58" name="Picture 38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40" y="8733397"/>
            <a:ext cx="2137338" cy="11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9" name="Picture 39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78" y="8839838"/>
            <a:ext cx="2502746" cy="11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69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1668" y="2599040"/>
            <a:ext cx="3018844" cy="1815882"/>
            <a:chOff x="260648" y="2828558"/>
            <a:chExt cx="3018844" cy="1815882"/>
          </a:xfrm>
        </p:grpSpPr>
        <p:sp>
          <p:nvSpPr>
            <p:cNvPr id="35" name="PoljeZBesedilom 2"/>
            <p:cNvSpPr txBox="1"/>
            <p:nvPr/>
          </p:nvSpPr>
          <p:spPr>
            <a:xfrm>
              <a:off x="260648" y="2828558"/>
              <a:ext cx="3018844" cy="1815882"/>
            </a:xfrm>
            <a:prstGeom prst="rect">
              <a:avLst/>
            </a:prstGeom>
            <a:solidFill>
              <a:srgbClr val="FFF3FF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naravnega stika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06" y="3030806"/>
              <a:ext cx="2813575" cy="1521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195310" y="6268417"/>
            <a:ext cx="2818395" cy="1815882"/>
            <a:chOff x="360411" y="4798247"/>
            <a:chExt cx="2818395" cy="1815882"/>
          </a:xfrm>
        </p:grpSpPr>
        <p:sp>
          <p:nvSpPr>
            <p:cNvPr id="117" name="PoljeZBesedilom 2"/>
            <p:cNvSpPr txBox="1"/>
            <p:nvPr/>
          </p:nvSpPr>
          <p:spPr>
            <a:xfrm>
              <a:off x="360411" y="4798247"/>
              <a:ext cx="2818395" cy="1815882"/>
            </a:xfrm>
            <a:prstGeom prst="rect">
              <a:avLst/>
            </a:prstGeom>
            <a:solidFill>
              <a:srgbClr val="FFF3FF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količnika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42" name="Picture 2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34" y="5006728"/>
              <a:ext cx="2673602" cy="1545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PoljeZBesedilom 2"/>
          <p:cNvSpPr txBox="1"/>
          <p:nvPr/>
        </p:nvSpPr>
        <p:spPr>
          <a:xfrm>
            <a:off x="233571" y="197657"/>
            <a:ext cx="1080120" cy="754053"/>
          </a:xfrm>
          <a:prstGeom prst="rect">
            <a:avLst/>
          </a:prstGeom>
          <a:solidFill>
            <a:srgbClr val="EBB3EB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FFF3F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STIČNE OPERACIJE</a:t>
            </a:r>
            <a:endParaRPr lang="sl-SI" sz="800" b="1" dirty="0" smtClean="0">
              <a:solidFill>
                <a:srgbClr val="FFF3FF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stik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theta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ekvistik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naravni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odprti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delni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stik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38476" y="1475656"/>
            <a:ext cx="3248906" cy="2031325"/>
            <a:chOff x="1628800" y="236233"/>
            <a:chExt cx="3248906" cy="2031325"/>
          </a:xfrm>
        </p:grpSpPr>
        <p:sp>
          <p:nvSpPr>
            <p:cNvPr id="7" name="PoljeZBesedilom 2"/>
            <p:cNvSpPr txBox="1"/>
            <p:nvPr/>
          </p:nvSpPr>
          <p:spPr>
            <a:xfrm>
              <a:off x="1628800" y="236233"/>
              <a:ext cx="3248906" cy="2031325"/>
            </a:xfrm>
            <a:prstGeom prst="rect">
              <a:avLst/>
            </a:prstGeom>
            <a:solidFill>
              <a:srgbClr val="FFF3FF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Theta stika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807" y="467544"/>
              <a:ext cx="3044871" cy="1584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2090978" y="903614"/>
            <a:ext cx="1266133" cy="1780266"/>
            <a:chOff x="225409" y="1048292"/>
            <a:chExt cx="1266133" cy="1780266"/>
          </a:xfrm>
        </p:grpSpPr>
        <p:grpSp>
          <p:nvGrpSpPr>
            <p:cNvPr id="4" name="Group 3"/>
            <p:cNvGrpSpPr/>
            <p:nvPr/>
          </p:nvGrpSpPr>
          <p:grpSpPr>
            <a:xfrm>
              <a:off x="225409" y="1105009"/>
              <a:ext cx="1152128" cy="1723549"/>
              <a:chOff x="1556792" y="251693"/>
              <a:chExt cx="1152128" cy="1723549"/>
            </a:xfrm>
          </p:grpSpPr>
          <p:sp>
            <p:nvSpPr>
              <p:cNvPr id="3" name="PoljeZBesedilom 2"/>
              <p:cNvSpPr txBox="1"/>
              <p:nvPr/>
            </p:nvSpPr>
            <p:spPr>
              <a:xfrm>
                <a:off x="1556792" y="251693"/>
                <a:ext cx="1152128" cy="172354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buSzPct val="110000"/>
                </a:pPr>
                <a:r>
                  <a:rPr lang="sl-SI" sz="800" b="1" dirty="0" smtClean="0">
                    <a:solidFill>
                      <a:schemeClr val="tx2">
                        <a:lumMod val="50000"/>
                      </a:schemeClr>
                    </a:solidFill>
                    <a:latin typeface="Bahnschrift" pitchFamily="34" charset="0"/>
                    <a:ea typeface="Malgun Gothic" pitchFamily="34" charset="-127"/>
                    <a:cs typeface="Arial" pitchFamily="34" charset="0"/>
                  </a:rPr>
                  <a:t>THETA STIK:</a:t>
                </a: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pl-PL" sz="7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deluje na </a:t>
                </a:r>
                <a:r>
                  <a:rPr lang="pl-PL" sz="7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dveh </a:t>
                </a:r>
                <a:r>
                  <a:rPr lang="pl-PL" sz="7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relacijah R in S</a:t>
                </a:r>
                <a:endParaRPr lang="pl-PL" sz="7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pl-PL" sz="7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vrne samo </a:t>
                </a:r>
                <a:r>
                  <a:rPr lang="pl-PL" sz="7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vrstice </a:t>
                </a:r>
                <a:r>
                  <a:rPr lang="pl-PL" sz="7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ki zadoščajo </a:t>
                </a:r>
                <a:r>
                  <a:rPr lang="pl-PL" sz="7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predikatu</a:t>
                </a:r>
                <a:r>
                  <a:rPr lang="pl-PL" sz="7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 F </a:t>
                </a:r>
                <a:r>
                  <a:rPr lang="pl-PL" sz="700" b="1" dirty="0" smtClean="0">
                    <a:solidFill>
                      <a:srgbClr val="C00000"/>
                    </a:solidFill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kartezijskega</a:t>
                </a:r>
                <a:r>
                  <a:rPr lang="pl-PL" sz="7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 produkta </a:t>
                </a: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pl-PL" sz="7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pri F gre za primerjave atributov</a:t>
                </a: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endParaRPr lang="pl-PL" sz="7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endPara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endParaRPr lang="pl-PL" sz="7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endPara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endParaRPr lang="pl-PL" sz="7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8800" y="1475656"/>
                <a:ext cx="1008112" cy="4422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474" y="1048292"/>
              <a:ext cx="385068" cy="178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3282873" y="197657"/>
            <a:ext cx="2296168" cy="538609"/>
            <a:chOff x="1636888" y="2261920"/>
            <a:chExt cx="2296168" cy="538609"/>
          </a:xfrm>
        </p:grpSpPr>
        <p:sp>
          <p:nvSpPr>
            <p:cNvPr id="14" name="PoljeZBesedilom 2"/>
            <p:cNvSpPr txBox="1"/>
            <p:nvPr/>
          </p:nvSpPr>
          <p:spPr>
            <a:xfrm>
              <a:off x="1636888" y="2261920"/>
              <a:ext cx="2296168" cy="5386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800" b="1" dirty="0" smtClean="0">
                  <a:solidFill>
                    <a:schemeClr val="tx2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NARAVNI STIK: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deluje na relacijah R in S</a:t>
              </a:r>
              <a:endParaRPr lang="pl-PL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 bistvu ekvistik ki deluje prek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skupnih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stolpcev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vzame se samo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en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pl-PL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primerek</a:t>
              </a:r>
              <a:r>
                <a:rPr lang="pl-PL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skupnega atributa</a:t>
              </a: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356" y="2318273"/>
              <a:ext cx="331772" cy="176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0" name="PoljeZBesedilom 2"/>
          <p:cNvSpPr txBox="1"/>
          <p:nvPr/>
        </p:nvSpPr>
        <p:spPr>
          <a:xfrm>
            <a:off x="246310" y="1068389"/>
            <a:ext cx="165618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ODPRTI STIK: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deluje na relacijah R in S</a:t>
            </a: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vrne tudi vrstice ki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nimajo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stičnem stolpcu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pl-PL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levi</a:t>
            </a:r>
            <a:r>
              <a:rPr lang="pl-PL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pl-PL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desni</a:t>
            </a:r>
            <a:r>
              <a:rPr lang="pl-PL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odprti stik</a:t>
            </a:r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95" y="970703"/>
            <a:ext cx="360040" cy="195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PoljeZBesedilom 2"/>
          <p:cNvSpPr txBox="1"/>
          <p:nvPr/>
        </p:nvSpPr>
        <p:spPr>
          <a:xfrm>
            <a:off x="233571" y="1793747"/>
            <a:ext cx="1656184" cy="538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DELNI STIK: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deluje na relacijah R in S</a:t>
            </a: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vrne vrstice iz R ki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nastopajo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stiku z S po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stolpcu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F</a:t>
            </a:r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54" y="1867544"/>
            <a:ext cx="401476" cy="19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3269871" y="3564960"/>
            <a:ext cx="3134036" cy="1815882"/>
            <a:chOff x="294060" y="4856381"/>
            <a:chExt cx="3134036" cy="1815882"/>
          </a:xfrm>
        </p:grpSpPr>
        <p:sp>
          <p:nvSpPr>
            <p:cNvPr id="52" name="PoljeZBesedilom 2"/>
            <p:cNvSpPr txBox="1"/>
            <p:nvPr/>
          </p:nvSpPr>
          <p:spPr>
            <a:xfrm>
              <a:off x="294060" y="4856381"/>
              <a:ext cx="3134036" cy="1815882"/>
            </a:xfrm>
            <a:prstGeom prst="rect">
              <a:avLst/>
            </a:prstGeom>
            <a:solidFill>
              <a:srgbClr val="FFF3FF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delnega stika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66" name="Picture 1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6" y="5058810"/>
              <a:ext cx="2952124" cy="1529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98547" y="4470511"/>
            <a:ext cx="2737208" cy="1708160"/>
            <a:chOff x="3428096" y="2969677"/>
            <a:chExt cx="2737208" cy="1708160"/>
          </a:xfrm>
        </p:grpSpPr>
        <p:sp>
          <p:nvSpPr>
            <p:cNvPr id="45" name="PoljeZBesedilom 2"/>
            <p:cNvSpPr txBox="1"/>
            <p:nvPr/>
          </p:nvSpPr>
          <p:spPr>
            <a:xfrm>
              <a:off x="3428096" y="2969677"/>
              <a:ext cx="2737208" cy="1708160"/>
            </a:xfrm>
            <a:prstGeom prst="rect">
              <a:avLst/>
            </a:prstGeom>
            <a:solidFill>
              <a:srgbClr val="FFF3FF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levega odprtega stika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008" y="3159660"/>
              <a:ext cx="2564533" cy="1435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6" name="PoljeZBesedilom 2"/>
          <p:cNvSpPr txBox="1"/>
          <p:nvPr/>
        </p:nvSpPr>
        <p:spPr>
          <a:xfrm>
            <a:off x="1401595" y="197657"/>
            <a:ext cx="166348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KOLIČNIK: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deluje na relacijah R in S</a:t>
            </a:r>
            <a:endParaRPr lang="pl-PL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vrne relacijo z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atributi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 sestavljajo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vrstice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so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kombinacija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vrstice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381" y="332369"/>
            <a:ext cx="323426" cy="188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PoljeZBesedilom 2"/>
          <p:cNvSpPr txBox="1"/>
          <p:nvPr/>
        </p:nvSpPr>
        <p:spPr>
          <a:xfrm>
            <a:off x="5756343" y="204545"/>
            <a:ext cx="765561" cy="877163"/>
          </a:xfrm>
          <a:prstGeom prst="rect">
            <a:avLst/>
          </a:prstGeom>
          <a:solidFill>
            <a:srgbClr val="EBB3EB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FFF3F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AGREGATNE OPERACIJE</a:t>
            </a:r>
            <a:endParaRPr lang="sl-SI" sz="800" b="1" dirty="0" smtClean="0">
              <a:solidFill>
                <a:srgbClr val="FFF3FF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count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avg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min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max</a:t>
            </a:r>
          </a:p>
        </p:txBody>
      </p:sp>
      <p:pic>
        <p:nvPicPr>
          <p:cNvPr id="2070" name="Picture 22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8"/>
          <a:stretch/>
        </p:blipFill>
        <p:spPr bwMode="auto">
          <a:xfrm>
            <a:off x="6326661" y="655148"/>
            <a:ext cx="390485" cy="18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PoljeZBesedilom 2"/>
          <p:cNvSpPr txBox="1"/>
          <p:nvPr/>
        </p:nvSpPr>
        <p:spPr>
          <a:xfrm>
            <a:off x="3662464" y="831694"/>
            <a:ext cx="1956439" cy="523220"/>
          </a:xfrm>
          <a:prstGeom prst="rect">
            <a:avLst/>
          </a:prstGeom>
          <a:solidFill>
            <a:srgbClr val="EBB3EB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seznam agregatnih funkcij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vsebuje pare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agregat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predstavlja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združevalne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funkcije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vrne atribute GA 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140202" y="5076056"/>
            <a:ext cx="558340" cy="873590"/>
            <a:chOff x="3455548" y="5059668"/>
            <a:chExt cx="558340" cy="873590"/>
          </a:xfrm>
        </p:grpSpPr>
        <p:pic>
          <p:nvPicPr>
            <p:cNvPr id="76" name="Picture 6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548" y="5285185"/>
              <a:ext cx="558340" cy="648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7" name="PoljeZBesedilom 2"/>
            <p:cNvSpPr txBox="1"/>
            <p:nvPr/>
          </p:nvSpPr>
          <p:spPr>
            <a:xfrm>
              <a:off x="3469128" y="5059668"/>
              <a:ext cx="536173" cy="2000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selekcija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40202" y="6028117"/>
            <a:ext cx="576944" cy="872789"/>
            <a:chOff x="4094071" y="5059668"/>
            <a:chExt cx="576944" cy="872789"/>
          </a:xfrm>
        </p:grpSpPr>
        <p:pic>
          <p:nvPicPr>
            <p:cNvPr id="78" name="Picture 7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263" y="5285185"/>
              <a:ext cx="558559" cy="647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" name="PoljeZBesedilom 2"/>
            <p:cNvSpPr txBox="1"/>
            <p:nvPr/>
          </p:nvSpPr>
          <p:spPr>
            <a:xfrm>
              <a:off x="4094071" y="5059668"/>
              <a:ext cx="576944" cy="2000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projekcija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grpSp>
        <p:nvGrpSpPr>
          <p:cNvPr id="2073" name="Group 2072"/>
          <p:cNvGrpSpPr/>
          <p:nvPr/>
        </p:nvGrpSpPr>
        <p:grpSpPr>
          <a:xfrm>
            <a:off x="3625157" y="7019263"/>
            <a:ext cx="805257" cy="978144"/>
            <a:chOff x="4186036" y="6136328"/>
            <a:chExt cx="805257" cy="978144"/>
          </a:xfrm>
        </p:grpSpPr>
        <p:pic>
          <p:nvPicPr>
            <p:cNvPr id="82" name="Picture 9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036" y="6358143"/>
              <a:ext cx="791782" cy="756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PoljeZBesedilom 2"/>
            <p:cNvSpPr txBox="1"/>
            <p:nvPr/>
          </p:nvSpPr>
          <p:spPr>
            <a:xfrm>
              <a:off x="4290076" y="6136328"/>
              <a:ext cx="701217" cy="2000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razlika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grpSp>
        <p:nvGrpSpPr>
          <p:cNvPr id="2072" name="Group 2071"/>
          <p:cNvGrpSpPr/>
          <p:nvPr/>
        </p:nvGrpSpPr>
        <p:grpSpPr>
          <a:xfrm>
            <a:off x="2826993" y="7015823"/>
            <a:ext cx="828174" cy="991306"/>
            <a:chOff x="3357792" y="6136329"/>
            <a:chExt cx="828174" cy="991306"/>
          </a:xfrm>
        </p:grpSpPr>
        <p:pic>
          <p:nvPicPr>
            <p:cNvPr id="84" name="Picture 8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792" y="6345843"/>
              <a:ext cx="798164" cy="781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5" name="PoljeZBesedilom 2"/>
            <p:cNvSpPr txBox="1"/>
            <p:nvPr/>
          </p:nvSpPr>
          <p:spPr>
            <a:xfrm>
              <a:off x="3458929" y="6136329"/>
              <a:ext cx="727037" cy="2000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presek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grpSp>
        <p:nvGrpSpPr>
          <p:cNvPr id="2071" name="Group 2070"/>
          <p:cNvGrpSpPr/>
          <p:nvPr/>
        </p:nvGrpSpPr>
        <p:grpSpPr>
          <a:xfrm>
            <a:off x="5618903" y="8147161"/>
            <a:ext cx="1131342" cy="837281"/>
            <a:chOff x="5432536" y="5065949"/>
            <a:chExt cx="1131342" cy="837281"/>
          </a:xfrm>
        </p:grpSpPr>
        <p:pic>
          <p:nvPicPr>
            <p:cNvPr id="86" name="Picture 11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536" y="5291467"/>
              <a:ext cx="1131342" cy="611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" name="PoljeZBesedilom 2"/>
            <p:cNvSpPr txBox="1"/>
            <p:nvPr/>
          </p:nvSpPr>
          <p:spPr>
            <a:xfrm>
              <a:off x="5432536" y="5065949"/>
              <a:ext cx="1131342" cy="2000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kartezijski produkt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grpSp>
        <p:nvGrpSpPr>
          <p:cNvPr id="2074" name="Group 2073"/>
          <p:cNvGrpSpPr/>
          <p:nvPr/>
        </p:nvGrpSpPr>
        <p:grpSpPr>
          <a:xfrm>
            <a:off x="2484940" y="8147161"/>
            <a:ext cx="1578605" cy="790069"/>
            <a:chOff x="5077042" y="6136327"/>
            <a:chExt cx="1578605" cy="790069"/>
          </a:xfrm>
        </p:grpSpPr>
        <p:pic>
          <p:nvPicPr>
            <p:cNvPr id="88" name="Picture 1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042" y="6375018"/>
              <a:ext cx="1578605" cy="551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PoljeZBesedilom 2"/>
            <p:cNvSpPr txBox="1"/>
            <p:nvPr/>
          </p:nvSpPr>
          <p:spPr>
            <a:xfrm>
              <a:off x="5085788" y="6136327"/>
              <a:ext cx="1569859" cy="2000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naravni stik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grpSp>
        <p:nvGrpSpPr>
          <p:cNvPr id="2075" name="Group 2074"/>
          <p:cNvGrpSpPr/>
          <p:nvPr/>
        </p:nvGrpSpPr>
        <p:grpSpPr>
          <a:xfrm>
            <a:off x="5176243" y="7020081"/>
            <a:ext cx="1507741" cy="790070"/>
            <a:chOff x="3653950" y="7214499"/>
            <a:chExt cx="1507741" cy="790070"/>
          </a:xfrm>
        </p:grpSpPr>
        <p:pic>
          <p:nvPicPr>
            <p:cNvPr id="90" name="Picture 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3950" y="7445665"/>
              <a:ext cx="1507741" cy="558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PoljeZBesedilom 2"/>
            <p:cNvSpPr txBox="1"/>
            <p:nvPr/>
          </p:nvSpPr>
          <p:spPr>
            <a:xfrm>
              <a:off x="3653950" y="7214499"/>
              <a:ext cx="1507741" cy="2000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odprti levi stik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grpSp>
        <p:nvGrpSpPr>
          <p:cNvPr id="2076" name="Group 2075"/>
          <p:cNvGrpSpPr/>
          <p:nvPr/>
        </p:nvGrpSpPr>
        <p:grpSpPr>
          <a:xfrm>
            <a:off x="4130899" y="8147161"/>
            <a:ext cx="1411980" cy="835704"/>
            <a:chOff x="5224566" y="7213689"/>
            <a:chExt cx="1411980" cy="835704"/>
          </a:xfrm>
        </p:grpSpPr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4566" y="7452381"/>
              <a:ext cx="1411980" cy="597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3" name="PoljeZBesedilom 2"/>
            <p:cNvSpPr txBox="1"/>
            <p:nvPr/>
          </p:nvSpPr>
          <p:spPr>
            <a:xfrm>
              <a:off x="5240003" y="7213689"/>
              <a:ext cx="1396543" cy="2000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delni stik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grpSp>
        <p:nvGrpSpPr>
          <p:cNvPr id="2077" name="Group 2076"/>
          <p:cNvGrpSpPr/>
          <p:nvPr/>
        </p:nvGrpSpPr>
        <p:grpSpPr>
          <a:xfrm>
            <a:off x="198547" y="8147161"/>
            <a:ext cx="2239132" cy="888057"/>
            <a:chOff x="4429631" y="8125489"/>
            <a:chExt cx="2239132" cy="888057"/>
          </a:xfrm>
        </p:grpSpPr>
        <p:pic>
          <p:nvPicPr>
            <p:cNvPr id="94" name="Picture 4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631" y="8325545"/>
              <a:ext cx="2239132" cy="688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5" name="PoljeZBesedilom 2"/>
            <p:cNvSpPr txBox="1"/>
            <p:nvPr/>
          </p:nvSpPr>
          <p:spPr>
            <a:xfrm>
              <a:off x="4430957" y="8125489"/>
              <a:ext cx="2237806" cy="2000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količnik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pic>
        <p:nvPicPr>
          <p:cNvPr id="2078" name="Picture 23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187" y="1164024"/>
            <a:ext cx="526218" cy="18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3086464" y="5460198"/>
            <a:ext cx="3008356" cy="1384995"/>
            <a:chOff x="225409" y="6749027"/>
            <a:chExt cx="3008356" cy="1384995"/>
          </a:xfrm>
        </p:grpSpPr>
        <p:sp>
          <p:nvSpPr>
            <p:cNvPr id="111" name="PoljeZBesedilom 2"/>
            <p:cNvSpPr txBox="1"/>
            <p:nvPr/>
          </p:nvSpPr>
          <p:spPr>
            <a:xfrm>
              <a:off x="225409" y="6749027"/>
              <a:ext cx="3008356" cy="1384995"/>
            </a:xfrm>
            <a:prstGeom prst="rect">
              <a:avLst/>
            </a:prstGeom>
            <a:solidFill>
              <a:srgbClr val="FFF3FF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združevalnih funkcij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33" name="Picture 24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55" y="6941156"/>
              <a:ext cx="2805202" cy="11375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49" name="Group 2048"/>
          <p:cNvGrpSpPr/>
          <p:nvPr/>
        </p:nvGrpSpPr>
        <p:grpSpPr>
          <a:xfrm>
            <a:off x="4416939" y="7020081"/>
            <a:ext cx="678084" cy="984425"/>
            <a:chOff x="4686365" y="5059668"/>
            <a:chExt cx="678084" cy="984425"/>
          </a:xfrm>
        </p:grpSpPr>
        <p:pic>
          <p:nvPicPr>
            <p:cNvPr id="80" name="Picture 8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5"/>
            <a:stretch/>
          </p:blipFill>
          <p:spPr bwMode="auto">
            <a:xfrm>
              <a:off x="4686365" y="5266004"/>
              <a:ext cx="678084" cy="778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1" name="PoljeZBesedilom 2"/>
            <p:cNvSpPr txBox="1"/>
            <p:nvPr/>
          </p:nvSpPr>
          <p:spPr>
            <a:xfrm>
              <a:off x="4758373" y="5059668"/>
              <a:ext cx="606076" cy="2000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unija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46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4031834" y="5303132"/>
            <a:ext cx="2625205" cy="1815882"/>
            <a:chOff x="3540099" y="5508104"/>
            <a:chExt cx="2625205" cy="1815882"/>
          </a:xfrm>
        </p:grpSpPr>
        <p:sp>
          <p:nvSpPr>
            <p:cNvPr id="57" name="PoljeZBesedilom 2"/>
            <p:cNvSpPr txBox="1"/>
            <p:nvPr/>
          </p:nvSpPr>
          <p:spPr>
            <a:xfrm>
              <a:off x="3540099" y="5508104"/>
              <a:ext cx="2625205" cy="1815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primerjava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obeh:</a:t>
              </a: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4109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5436" y="5724128"/>
              <a:ext cx="2407706" cy="1497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3142463" y="4200369"/>
            <a:ext cx="2201974" cy="1000274"/>
            <a:chOff x="2708920" y="4373269"/>
            <a:chExt cx="2201974" cy="1000274"/>
          </a:xfrm>
        </p:grpSpPr>
        <p:sp>
          <p:nvSpPr>
            <p:cNvPr id="45" name="PoljeZBesedilom 2"/>
            <p:cNvSpPr txBox="1"/>
            <p:nvPr/>
          </p:nvSpPr>
          <p:spPr>
            <a:xfrm>
              <a:off x="2708920" y="4373269"/>
              <a:ext cx="2201974" cy="1000274"/>
            </a:xfrm>
            <a:prstGeom prst="rect">
              <a:avLst/>
            </a:prstGeom>
            <a:solidFill>
              <a:srgbClr val="BCDFEA"/>
            </a:solidFill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800" b="1" dirty="0" smtClean="0">
                  <a:solidFill>
                    <a:schemeClr val="tx2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DOMAIN RELATIONAL CALCULUS</a:t>
              </a: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imamo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domenske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spremenljivke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atomi: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(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</a:t>
              </a:r>
              <a:r>
                <a:rPr lang="sl-SI" sz="1000" b="1" baseline="-250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1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,…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</a:t>
              </a:r>
              <a:r>
                <a:rPr lang="sl-SI" sz="1000" b="1" baseline="-250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),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</a:t>
              </a:r>
              <a:r>
                <a:rPr lang="sl-SI" sz="1000" b="1" baseline="-250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*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</a:t>
              </a:r>
              <a:r>
                <a:rPr lang="sl-SI" sz="1000" b="1" baseline="-250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j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,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</a:t>
              </a:r>
              <a:r>
                <a:rPr lang="sl-SI" sz="1000" b="1" baseline="-250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</a:t>
              </a:r>
              <a:r>
                <a:rPr lang="sl-SI" sz="1000" baseline="-250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*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c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relacija R, d</a:t>
              </a:r>
              <a:r>
                <a:rPr lang="sl-SI" sz="1000" baseline="-250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spremenljivka, C konstanta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rekurzivno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gradimo izraze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zaloga vrednosti: </a:t>
              </a:r>
              <a:r>
                <a:rPr lang="sl-SI" sz="7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domena</a:t>
              </a:r>
              <a:endPara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4108" name="Picture 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928" y="4694976"/>
              <a:ext cx="2016224" cy="153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PoljeZBesedilom 2"/>
          <p:cNvSpPr txBox="1"/>
          <p:nvPr/>
        </p:nvSpPr>
        <p:spPr>
          <a:xfrm>
            <a:off x="188640" y="164704"/>
            <a:ext cx="6480720" cy="230832"/>
          </a:xfrm>
          <a:prstGeom prst="rect">
            <a:avLst/>
          </a:prstGeom>
          <a:solidFill>
            <a:srgbClr val="FEFCC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>
                <a:latin typeface="Cascadia Mono SemiBold" pitchFamily="49" charset="0"/>
                <a:cs typeface="Cascadia Mono SemiBold" pitchFamily="49" charset="0"/>
              </a:rPr>
              <a:t>2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. Relacijski račun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194370" y="467544"/>
            <a:ext cx="2442542" cy="615553"/>
          </a:xfrm>
          <a:prstGeom prst="rect">
            <a:avLst/>
          </a:prstGeom>
          <a:solidFill>
            <a:srgbClr val="FBF38F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E6AF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OSNOVE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nepostopkovni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deklarativni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jezik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formalno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ekvivalenten algebri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relacijsko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popolni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jezik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" name="PoljeZBesedilom 2"/>
          <p:cNvSpPr txBox="1"/>
          <p:nvPr/>
        </p:nvSpPr>
        <p:spPr>
          <a:xfrm>
            <a:off x="188640" y="1187624"/>
            <a:ext cx="2592288" cy="1723549"/>
          </a:xfrm>
          <a:prstGeom prst="rect">
            <a:avLst/>
          </a:prstGeom>
          <a:solidFill>
            <a:srgbClr val="EDD16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9672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DEKLARATIVNO POIZVEDOVANJE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algebri določamo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postopek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 katerem pridemo do rezultata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tukaj določimo le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zanima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simbolična logika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predikatni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račun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prvega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reda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trditve so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predikati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besede ob katerih predikati držijo so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konstante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spremenljivke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katerih vrednosti so vezane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kvantifikatorji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domene objektov določene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funkcijami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če predikat vsebuje spremenljivko mora zanjo obstajat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domena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predikate povezujemo z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9" name="PoljeZBesedilom 2"/>
          <p:cNvSpPr txBox="1"/>
          <p:nvPr/>
        </p:nvSpPr>
        <p:spPr>
          <a:xfrm>
            <a:off x="2708920" y="467544"/>
            <a:ext cx="864096" cy="477054"/>
          </a:xfrm>
          <a:prstGeom prst="rect">
            <a:avLst/>
          </a:prstGeom>
          <a:solidFill>
            <a:srgbClr val="EDD16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9672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VRSTE </a:t>
            </a: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-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terični 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domenski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8640" y="2974009"/>
            <a:ext cx="2863477" cy="2185214"/>
            <a:chOff x="188640" y="2647179"/>
            <a:chExt cx="2863477" cy="2185214"/>
          </a:xfrm>
        </p:grpSpPr>
        <p:grpSp>
          <p:nvGrpSpPr>
            <p:cNvPr id="12" name="Group 11"/>
            <p:cNvGrpSpPr/>
            <p:nvPr/>
          </p:nvGrpSpPr>
          <p:grpSpPr>
            <a:xfrm>
              <a:off x="188640" y="2647179"/>
              <a:ext cx="2376264" cy="2185214"/>
              <a:chOff x="2852936" y="551199"/>
              <a:chExt cx="2376264" cy="2185214"/>
            </a:xfrm>
          </p:grpSpPr>
          <p:sp>
            <p:nvSpPr>
              <p:cNvPr id="17" name="PoljeZBesedilom 2"/>
              <p:cNvSpPr txBox="1"/>
              <p:nvPr/>
            </p:nvSpPr>
            <p:spPr>
              <a:xfrm>
                <a:off x="2852936" y="551199"/>
                <a:ext cx="2376264" cy="218521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buSzPct val="130000"/>
                </a:pPr>
                <a:endPara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>
                  <a:buSzPct val="130000"/>
                </a:pPr>
                <a:endPara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</p:txBody>
          </p:sp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944" y="589545"/>
                <a:ext cx="2016224" cy="51556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01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944" y="1169580"/>
                <a:ext cx="2229022" cy="960243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02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944" y="2194770"/>
                <a:ext cx="1257190" cy="474653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044" y="4290750"/>
              <a:ext cx="698946" cy="165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PoljeZBesedilom 2"/>
            <p:cNvSpPr txBox="1"/>
            <p:nvPr/>
          </p:nvSpPr>
          <p:spPr>
            <a:xfrm>
              <a:off x="2365722" y="3920742"/>
              <a:ext cx="686395" cy="523220"/>
            </a:xfrm>
            <a:prstGeom prst="rect">
              <a:avLst/>
            </a:prstGeom>
            <a:solidFill>
              <a:srgbClr val="F0F6FE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samo tisti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x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za katere predikat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drži</a:t>
              </a: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3573016" y="706709"/>
            <a:ext cx="216024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</p:cNvCxnSpPr>
          <p:nvPr/>
        </p:nvCxnSpPr>
        <p:spPr>
          <a:xfrm>
            <a:off x="3140968" y="944598"/>
            <a:ext cx="8222" cy="328518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oljeZBesedilom 2"/>
          <p:cNvSpPr txBox="1"/>
          <p:nvPr/>
        </p:nvSpPr>
        <p:spPr>
          <a:xfrm>
            <a:off x="3933056" y="413798"/>
            <a:ext cx="2232248" cy="892552"/>
          </a:xfrm>
          <a:prstGeom prst="rect">
            <a:avLst/>
          </a:prstGeom>
          <a:solidFill>
            <a:srgbClr val="BCDFE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TUPLE RELATIONAL CALCULUS</a:t>
            </a:r>
          </a:p>
          <a:p>
            <a:pPr>
              <a:buSzPct val="130000"/>
            </a:pPr>
            <a:endParaRPr lang="sl-SI" sz="100" dirty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terične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spremenljivke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spremenljivke kjer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določena z relacijo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dovoljene vrednosti torej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vrstice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spremenljivka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COND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nabor pogojev kjer iščemo vrstice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zaloga vrednosti: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relacije</a:t>
            </a:r>
            <a:endParaRPr lang="sl-SI" sz="700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665" y="497978"/>
            <a:ext cx="831278" cy="17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2856575" y="1366758"/>
            <a:ext cx="2654820" cy="1492716"/>
            <a:chOff x="3438476" y="1475656"/>
            <a:chExt cx="2654820" cy="1492716"/>
          </a:xfrm>
          <a:solidFill>
            <a:srgbClr val="F0F6FE"/>
          </a:solidFill>
        </p:grpSpPr>
        <p:sp>
          <p:nvSpPr>
            <p:cNvPr id="30" name="PoljeZBesedilom 2"/>
            <p:cNvSpPr txBox="1"/>
            <p:nvPr/>
          </p:nvSpPr>
          <p:spPr>
            <a:xfrm>
              <a:off x="3438476" y="1475656"/>
              <a:ext cx="2654820" cy="1492716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 teričnega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računa:</a:t>
              </a: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4105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0525" y="1679322"/>
              <a:ext cx="2474361" cy="119886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PoljeZBesedilom 2"/>
          <p:cNvSpPr txBox="1"/>
          <p:nvPr/>
        </p:nvSpPr>
        <p:spPr>
          <a:xfrm>
            <a:off x="5599805" y="1338902"/>
            <a:ext cx="981138" cy="1446550"/>
          </a:xfrm>
          <a:prstGeom prst="rect">
            <a:avLst/>
          </a:prstGeom>
          <a:solidFill>
            <a:srgbClr val="BCDFE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uporaba kvantifikatorja:</a:t>
            </a:r>
          </a:p>
          <a:p>
            <a:pPr>
              <a:buSzPct val="130000"/>
            </a:pPr>
            <a:endParaRPr lang="sl-SI" sz="100" dirty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ekstencialni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univerzalni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kvantifikator potem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vezane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spremenljivke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drugače so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proste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so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definirane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torej lahko samo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strani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181" y="2940844"/>
            <a:ext cx="2181762" cy="21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PoljeZBesedilom 2"/>
          <p:cNvSpPr txBox="1"/>
          <p:nvPr/>
        </p:nvSpPr>
        <p:spPr>
          <a:xfrm>
            <a:off x="2948625" y="2893305"/>
            <a:ext cx="1350084" cy="307777"/>
          </a:xfrm>
          <a:prstGeom prst="rect">
            <a:avLst/>
          </a:prstGeom>
          <a:solidFill>
            <a:srgbClr val="F0F6FE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 so spremenljivke, a so atributi in F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formula</a:t>
            </a:r>
          </a:p>
        </p:txBody>
      </p:sp>
      <p:sp>
        <p:nvSpPr>
          <p:cNvPr id="39" name="PoljeZBesedilom 2"/>
          <p:cNvSpPr txBox="1"/>
          <p:nvPr/>
        </p:nvSpPr>
        <p:spPr>
          <a:xfrm>
            <a:off x="2642642" y="3242068"/>
            <a:ext cx="2268252" cy="200055"/>
          </a:xfrm>
          <a:prstGeom prst="rect">
            <a:avLst/>
          </a:prstGeom>
          <a:solidFill>
            <a:srgbClr val="F0F6FE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dobro definirana formula je sestavljena iz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atomov</a:t>
            </a:r>
          </a:p>
        </p:txBody>
      </p:sp>
      <p:sp>
        <p:nvSpPr>
          <p:cNvPr id="41" name="PoljeZBesedilom 2"/>
          <p:cNvSpPr txBox="1"/>
          <p:nvPr/>
        </p:nvSpPr>
        <p:spPr>
          <a:xfrm>
            <a:off x="2642642" y="3497229"/>
            <a:ext cx="2664296" cy="569387"/>
          </a:xfrm>
          <a:prstGeom prst="rect">
            <a:avLst/>
          </a:prstGeom>
          <a:solidFill>
            <a:srgbClr val="FFFED0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atomi formule:</a:t>
            </a:r>
          </a:p>
          <a:p>
            <a:pPr>
              <a:buSzPct val="130000"/>
            </a:pPr>
            <a:endParaRPr lang="sl-SI" sz="100" dirty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sl-SI" sz="1000" b="1" baseline="-250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): relacija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spremenljivka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sl-SI" sz="1000" b="1" baseline="-250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sl-SI" sz="1000" b="1" baseline="-250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*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sl-SI" sz="10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.a</a:t>
            </a:r>
            <a:r>
              <a:rPr lang="sl-SI" sz="1000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atributi spremenljivk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primerjalni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operator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sl-SI" sz="1000" b="1" baseline="-250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sl-SI" sz="1000" b="1" baseline="-250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*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c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konstanta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 domene atributa </a:t>
            </a:r>
            <a:endParaRPr lang="sl-SI" sz="700" baseline="-250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2" name="PoljeZBesedilom 2"/>
          <p:cNvSpPr txBox="1"/>
          <p:nvPr/>
        </p:nvSpPr>
        <p:spPr>
          <a:xfrm>
            <a:off x="5422985" y="3214120"/>
            <a:ext cx="1246375" cy="1015663"/>
          </a:xfrm>
          <a:prstGeom prst="rect">
            <a:avLst/>
          </a:prstGeom>
          <a:solidFill>
            <a:srgbClr val="B0C1F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rekurzivna gradnja formule:</a:t>
            </a:r>
          </a:p>
          <a:p>
            <a:pPr>
              <a:buSzPct val="130000"/>
            </a:pPr>
            <a:endParaRPr lang="sl-SI" sz="100" dirty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atom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formula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dva atoma povezana 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not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formula z spremenljivko če dodamo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kvantifikator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422985" y="4325696"/>
            <a:ext cx="1246375" cy="1000274"/>
            <a:chOff x="5422985" y="4325696"/>
            <a:chExt cx="1246375" cy="1000274"/>
          </a:xfrm>
        </p:grpSpPr>
        <p:sp>
          <p:nvSpPr>
            <p:cNvPr id="44" name="PoljeZBesedilom 2"/>
            <p:cNvSpPr txBox="1"/>
            <p:nvPr/>
          </p:nvSpPr>
          <p:spPr>
            <a:xfrm>
              <a:off x="5422985" y="4325696"/>
              <a:ext cx="1246375" cy="1000274"/>
            </a:xfrm>
            <a:prstGeom prst="rect">
              <a:avLst/>
            </a:prstGeom>
            <a:solidFill>
              <a:srgbClr val="B0C1F6"/>
            </a:solidFill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800" b="1" dirty="0" smtClean="0">
                  <a:solidFill>
                    <a:schemeClr val="tx2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varni izrazi:</a:t>
              </a: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 relacijskim računom lahko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neskončne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množice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omejimo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tako da morajo bit vse vrednosti v rezultatu iz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domene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izraza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E</a:t>
              </a:r>
            </a:p>
          </p:txBody>
        </p:sp>
        <p:pic>
          <p:nvPicPr>
            <p:cNvPr id="4107" name="Picture 1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7487" y="4367518"/>
              <a:ext cx="427829" cy="150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2" name="PoljeZBesedilom 2"/>
          <p:cNvSpPr txBox="1"/>
          <p:nvPr/>
        </p:nvSpPr>
        <p:spPr>
          <a:xfrm>
            <a:off x="1826051" y="4825833"/>
            <a:ext cx="1175318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n teričnem računu temelji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SQL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domenskem pa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QBE</a:t>
            </a:r>
          </a:p>
        </p:txBody>
      </p:sp>
      <p:sp>
        <p:nvSpPr>
          <p:cNvPr id="63" name="PoljeZBesedilom 29"/>
          <p:cNvSpPr txBox="1"/>
          <p:nvPr/>
        </p:nvSpPr>
        <p:spPr>
          <a:xfrm>
            <a:off x="222437" y="5280385"/>
            <a:ext cx="3734370" cy="307777"/>
          </a:xfrm>
          <a:prstGeom prst="rect">
            <a:avLst/>
          </a:prstGeom>
          <a:solidFill>
            <a:srgbClr val="9A68B0"/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POIZVEDOVALNI JEZIK SQL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64" name="PoljeZBesedilom 2"/>
          <p:cNvSpPr txBox="1"/>
          <p:nvPr/>
        </p:nvSpPr>
        <p:spPr>
          <a:xfrm>
            <a:off x="206629" y="5652747"/>
            <a:ext cx="327857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00206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OSNOVE 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skupina ukazov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DDL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za opredelitev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strukture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podatkovne baze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skupina ukazov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DML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poizvedovanje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ažuriranje podatkov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DML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insert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delete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update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enostaven,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nepostopkoven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standardni jezik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5" name="PoljeZBesedilom 2"/>
          <p:cNvSpPr txBox="1"/>
          <p:nvPr/>
        </p:nvSpPr>
        <p:spPr>
          <a:xfrm>
            <a:off x="222437" y="6743900"/>
            <a:ext cx="2926753" cy="984885"/>
          </a:xfrm>
          <a:prstGeom prst="rect">
            <a:avLst/>
          </a:prstGeom>
          <a:solidFill>
            <a:srgbClr val="DC9EE2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00444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OSNOVNA SINTAKSA: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določa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stolpce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izhodni relaciji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FROM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določa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tabele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poizvedbo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WHERE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filtrira vrstice z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pogoji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GROUP BY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združuje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vrstice po vrednostih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stolpcev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HAVING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iltrira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skupine glede na določene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pogoje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ORDER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BY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oloča </a:t>
            </a:r>
            <a:r>
              <a:rPr lang="pl-PL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vrstni red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vrstic na izhodu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74449" y="7832245"/>
            <a:ext cx="1866395" cy="1092607"/>
            <a:chOff x="3623667" y="7308304"/>
            <a:chExt cx="1866395" cy="1092607"/>
          </a:xfrm>
        </p:grpSpPr>
        <p:sp>
          <p:nvSpPr>
            <p:cNvPr id="67" name="PoljeZBesedilom 2"/>
            <p:cNvSpPr txBox="1"/>
            <p:nvPr/>
          </p:nvSpPr>
          <p:spPr>
            <a:xfrm>
              <a:off x="3623667" y="7308304"/>
              <a:ext cx="1866395" cy="1092607"/>
            </a:xfrm>
            <a:prstGeom prst="rect">
              <a:avLst/>
            </a:prstGeom>
            <a:solidFill>
              <a:srgbClr val="DC9EE2"/>
            </a:solidFill>
            <a:ln w="12700" cap="rnd">
              <a:solidFill>
                <a:srgbClr val="300444"/>
              </a:solidFill>
              <a:prstDash val="sysDash"/>
              <a:miter lim="800000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endParaRPr lang="sl-SI" sz="10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10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10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10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10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10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4111" name="Picture 1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028" y="7380312"/>
              <a:ext cx="1746412" cy="952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1" name="PoljeZBesedilom 2"/>
          <p:cNvSpPr txBox="1"/>
          <p:nvPr/>
        </p:nvSpPr>
        <p:spPr>
          <a:xfrm>
            <a:off x="2210699" y="7832245"/>
            <a:ext cx="863886" cy="1107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00206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SINTAKTIČNA PRAVILA: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neobčutljivost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caps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barve niso predpisane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rezervirane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besede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429000" y="7324414"/>
            <a:ext cx="2761188" cy="1600438"/>
            <a:chOff x="3284984" y="7236342"/>
            <a:chExt cx="2761188" cy="1600438"/>
          </a:xfrm>
        </p:grpSpPr>
        <p:sp>
          <p:nvSpPr>
            <p:cNvPr id="73" name="PoljeZBesedilom 2"/>
            <p:cNvSpPr txBox="1"/>
            <p:nvPr/>
          </p:nvSpPr>
          <p:spPr>
            <a:xfrm>
              <a:off x="3284984" y="7236342"/>
              <a:ext cx="2761188" cy="1600438"/>
            </a:xfrm>
            <a:prstGeom prst="rect">
              <a:avLst/>
            </a:prstGeom>
            <a:solidFill>
              <a:srgbClr val="E0F8E4"/>
            </a:solidFill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:</a:t>
              </a: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4113" name="Picture 17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992" y="7452320"/>
              <a:ext cx="2622798" cy="1273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7" name="PoljeZBesedilom 2"/>
          <p:cNvSpPr txBox="1"/>
          <p:nvPr/>
        </p:nvSpPr>
        <p:spPr>
          <a:xfrm>
            <a:off x="5453375" y="7291514"/>
            <a:ext cx="993893" cy="4154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SQL ima različne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funkcije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DATEDIFF v tem primeru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9" name="PoljeZBesedilom 2"/>
          <p:cNvSpPr txBox="1"/>
          <p:nvPr/>
        </p:nvSpPr>
        <p:spPr>
          <a:xfrm>
            <a:off x="205334" y="6456861"/>
            <a:ext cx="3762436" cy="246221"/>
          </a:xfrm>
          <a:prstGeom prst="rect">
            <a:avLst/>
          </a:prstGeom>
          <a:solidFill>
            <a:srgbClr val="FFDDFF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000" dirty="0" smtClean="0">
                <a:latin typeface="Cascadia Mono SemiBold" pitchFamily="49" charset="0"/>
                <a:cs typeface="Cascadia Mono SemiBold" pitchFamily="49" charset="0"/>
              </a:rPr>
              <a:t>SELECT STAVEK</a:t>
            </a:r>
            <a:endParaRPr lang="sl-SI" sz="9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044" y="6621585"/>
            <a:ext cx="2201658" cy="244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01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188640" y="251520"/>
            <a:ext cx="3312368" cy="984885"/>
          </a:xfrm>
          <a:prstGeom prst="rect">
            <a:avLst/>
          </a:prstGeom>
          <a:solidFill>
            <a:srgbClr val="DEF2C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NAČINI ISKANJA Z SELECT: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hočemo izpisat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vse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*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hočemo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specifične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</a:t>
            </a:r>
            <a:r>
              <a:rPr lang="sl-SI" sz="1000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atribut</a:t>
            </a:r>
            <a:r>
              <a:rPr lang="sl-SI" sz="1000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…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hočemo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različne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DISTINCT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</a:t>
            </a:r>
            <a:r>
              <a:rPr lang="sl-SI" sz="1000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atribut</a:t>
            </a:r>
            <a:r>
              <a:rPr lang="sl-SI" sz="1000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…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hočemo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preimenovat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dodamo: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AS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imamo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pogoj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imamo: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WHEN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atribut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pogoj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želimo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vrstni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red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ORDER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BY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desc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(če pada)</a:t>
            </a:r>
          </a:p>
        </p:txBody>
      </p:sp>
      <p:sp>
        <p:nvSpPr>
          <p:cNvPr id="3" name="PoljeZBesedilom 2"/>
          <p:cNvSpPr txBox="1"/>
          <p:nvPr/>
        </p:nvSpPr>
        <p:spPr>
          <a:xfrm>
            <a:off x="3016122" y="165870"/>
            <a:ext cx="1636981" cy="87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00206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WHEN: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between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med dvema vrednostma atributa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samo tiste vrednosti atributa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like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podobnost v črkah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null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tisti ki nimajo podatka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primerjalni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operatorji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134" y="2826172"/>
            <a:ext cx="4199423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1189124"/>
            <a:ext cx="2916324" cy="148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oljeZBesedilom 2"/>
          <p:cNvSpPr txBox="1"/>
          <p:nvPr/>
        </p:nvSpPr>
        <p:spPr>
          <a:xfrm>
            <a:off x="4725144" y="165868"/>
            <a:ext cx="1643201" cy="87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00206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AGREGACIJSKE OPERACIJE: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count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število vrednosti v določenem stolpcu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seštevek vrednosti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avg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povprečje vrednosti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min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najmanjša vrednost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max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največja vrednost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188640" y="1331640"/>
            <a:ext cx="3210863" cy="1369606"/>
          </a:xfrm>
          <a:prstGeom prst="rect">
            <a:avLst/>
          </a:prstGeom>
          <a:solidFill>
            <a:srgbClr val="DC9EE2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00206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AGREGIRANJE:</a:t>
            </a:r>
          </a:p>
          <a:p>
            <a:pPr>
              <a:buSzPct val="130000"/>
            </a:pPr>
            <a:endParaRPr lang="sl-SI" sz="2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agregiranja delujejo na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enem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stolpcu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vrnejo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vrednost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COUNT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MIN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MAX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lahko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numerične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vrednosti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AVG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SUM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samo numerične vrednosti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vse agregacije najprej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odstranijo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null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stolpcu razen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COUNT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COUNT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prešteje čisto vse vrstice tudi null in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duplikate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DISTINCT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vpliva na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avg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sum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ne pa na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min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max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če želimo prešteti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različne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COUNT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DISTINCT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atribut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agregarne funkcije le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pa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HAVING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sklopu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potem potrebujemo tudi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GROUP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BY</a:t>
            </a:r>
          </a:p>
        </p:txBody>
      </p:sp>
      <p:sp>
        <p:nvSpPr>
          <p:cNvPr id="9" name="PoljeZBesedilom 2"/>
          <p:cNvSpPr txBox="1"/>
          <p:nvPr/>
        </p:nvSpPr>
        <p:spPr>
          <a:xfrm>
            <a:off x="332656" y="2771800"/>
            <a:ext cx="2016224" cy="9848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00206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GROUP BY: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stolpci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tudi 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GROUP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BY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izjema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stolpci, ki nastopajo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samo 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agregarnih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operacijah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najprej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 izvede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WHERE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združevanje na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preostalih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vrsticah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združevanju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NULL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obravnavane kot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enake</a:t>
            </a:r>
          </a:p>
        </p:txBody>
      </p:sp>
      <p:sp>
        <p:nvSpPr>
          <p:cNvPr id="10" name="PoljeZBesedilom 2"/>
          <p:cNvSpPr txBox="1"/>
          <p:nvPr/>
        </p:nvSpPr>
        <p:spPr>
          <a:xfrm>
            <a:off x="319088" y="3851920"/>
            <a:ext cx="2016224" cy="661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00206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HAVING: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stolpci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HAVING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sklopu morajo biti tudi 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sklopu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agregatih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postavlja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pogoje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katerim morajo zadoščati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skupine 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rezultatu</a:t>
            </a:r>
          </a:p>
        </p:txBody>
      </p:sp>
      <p:sp>
        <p:nvSpPr>
          <p:cNvPr id="11" name="PoljeZBesedilom 2"/>
          <p:cNvSpPr txBox="1"/>
          <p:nvPr/>
        </p:nvSpPr>
        <p:spPr>
          <a:xfrm>
            <a:off x="2946295" y="6636472"/>
            <a:ext cx="3626091" cy="2092881"/>
          </a:xfrm>
          <a:prstGeom prst="rect">
            <a:avLst/>
          </a:prstGeom>
          <a:solidFill>
            <a:srgbClr val="DEF2C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GNEZDENJE SELECT STAVKA: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se pojavijo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WHERE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HAVING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drugega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stavka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uporaba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order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by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ugnezdenem stavku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nesmiselna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zajema samo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stolpec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razen če uporabimo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EXISTS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imena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stolpcev 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ugnezdenem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stavku se nanašajo na tabele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ugnezdenega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zunanjega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stavka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je ugnezden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stavek operand 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primerjavi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mora nahajati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desni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strani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enačbe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uporabljamo operatorja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ANY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SOME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ALL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ANY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SOME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TRUE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je to res za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vsaj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eno vrednost poizvedbe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TRUE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res za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vse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vrednosti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rezultat poizvedbe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prazen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TRUE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ANY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SOME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FALSE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EXISTS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samo v ugnezdenih in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vrača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TRUE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če obstaja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vsaj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ena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vrstica 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tabeli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ki je rezultat u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gnezdene poizvedbe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FALSE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sicer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tako lahko izvajamo poizvedbe v več tabelah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poizvedbah ki vračajo stolpce 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različnih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tabel moramo uporabljati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stik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23444" y="4118739"/>
            <a:ext cx="2459440" cy="2246769"/>
            <a:chOff x="2481728" y="4427984"/>
            <a:chExt cx="2459440" cy="2246769"/>
          </a:xfrm>
        </p:grpSpPr>
        <p:sp>
          <p:nvSpPr>
            <p:cNvPr id="13" name="PoljeZBesedilom 2"/>
            <p:cNvSpPr txBox="1"/>
            <p:nvPr/>
          </p:nvSpPr>
          <p:spPr>
            <a:xfrm>
              <a:off x="2481728" y="4427984"/>
              <a:ext cx="2459440" cy="2246769"/>
            </a:xfrm>
            <a:prstGeom prst="rect">
              <a:avLst/>
            </a:prstGeom>
            <a:solidFill>
              <a:srgbClr val="FFF3FF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select stavkov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5481" y="4671763"/>
              <a:ext cx="2127622" cy="282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984" y="5000985"/>
              <a:ext cx="2286298" cy="297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5481" y="5346614"/>
              <a:ext cx="1657499" cy="3908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984" y="5804085"/>
              <a:ext cx="1295152" cy="302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984" y="6176665"/>
              <a:ext cx="1881386" cy="390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PoljeZBesedilom 2"/>
          <p:cNvSpPr txBox="1"/>
          <p:nvPr/>
        </p:nvSpPr>
        <p:spPr>
          <a:xfrm>
            <a:off x="4998238" y="4208629"/>
            <a:ext cx="1175318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delavci ki rojeni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določenimi datumi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2" name="PoljeZBesedilom 2"/>
          <p:cNvSpPr txBox="1"/>
          <p:nvPr/>
        </p:nvSpPr>
        <p:spPr>
          <a:xfrm>
            <a:off x="5254892" y="4621871"/>
            <a:ext cx="1427177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o delovnih mestih delavcev 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določenih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atributa title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3" name="PoljeZBesedilom 2"/>
          <p:cNvSpPr txBox="1"/>
          <p:nvPr/>
        </p:nvSpPr>
        <p:spPr>
          <a:xfrm>
            <a:off x="4570472" y="5120483"/>
            <a:ext cx="169253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delavci ki imajo priimek na B in so rojeni prvega v mesecu v 60‘ letih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4" name="PoljeZBesedilom 2"/>
          <p:cNvSpPr txBox="1"/>
          <p:nvPr/>
        </p:nvSpPr>
        <p:spPr>
          <a:xfrm>
            <a:off x="4275293" y="5545863"/>
            <a:ext cx="2275743" cy="2000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zaposleni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brez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 določenem atributu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5" name="PoljeZBesedilom 2"/>
          <p:cNvSpPr txBox="1"/>
          <p:nvPr/>
        </p:nvSpPr>
        <p:spPr>
          <a:xfrm>
            <a:off x="4833282" y="5867420"/>
            <a:ext cx="1800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zaposleni urejeni po priimku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naraščajoče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letu rojstva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padajoče</a:t>
            </a:r>
          </a:p>
        </p:txBody>
      </p:sp>
      <p:sp>
        <p:nvSpPr>
          <p:cNvPr id="27" name="PoljeZBesedilom 2"/>
          <p:cNvSpPr txBox="1"/>
          <p:nvPr/>
        </p:nvSpPr>
        <p:spPr>
          <a:xfrm>
            <a:off x="319088" y="4651313"/>
            <a:ext cx="2317824" cy="3970318"/>
          </a:xfrm>
          <a:prstGeom prst="rect">
            <a:avLst/>
          </a:prstGeom>
          <a:solidFill>
            <a:srgbClr val="FFF3FF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agregacij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>
              <a:buSzPct val="11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22" y="4896271"/>
            <a:ext cx="1422102" cy="26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PoljeZBesedilom 2"/>
          <p:cNvSpPr txBox="1"/>
          <p:nvPr/>
        </p:nvSpPr>
        <p:spPr>
          <a:xfrm>
            <a:off x="420316" y="5233545"/>
            <a:ext cx="1813768" cy="2000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prešteje število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različnih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delovnih mest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6" y="5513444"/>
            <a:ext cx="2232248" cy="264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PoljeZBesedilom 2"/>
          <p:cNvSpPr txBox="1"/>
          <p:nvPr/>
        </p:nvSpPr>
        <p:spPr>
          <a:xfrm>
            <a:off x="420316" y="5862548"/>
            <a:ext cx="2040830" cy="2000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minimalna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maksimalna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povprečna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plača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54" y="6198288"/>
            <a:ext cx="1963826" cy="59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17"/>
          <a:stretch/>
        </p:blipFill>
        <p:spPr bwMode="auto">
          <a:xfrm>
            <a:off x="420316" y="6876256"/>
            <a:ext cx="1596330" cy="20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PoljeZBesedilom 2"/>
          <p:cNvSpPr txBox="1"/>
          <p:nvPr/>
        </p:nvSpPr>
        <p:spPr>
          <a:xfrm>
            <a:off x="388254" y="8172400"/>
            <a:ext cx="204083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dodamo še to vrstico potem izpišemo samo tiste ki  jih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9200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58" y="7184033"/>
            <a:ext cx="731713" cy="85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90" y="7265555"/>
            <a:ext cx="813511" cy="77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" name="Straight Arrow Connector 42"/>
          <p:cNvCxnSpPr/>
          <p:nvPr/>
        </p:nvCxnSpPr>
        <p:spPr>
          <a:xfrm>
            <a:off x="1218481" y="7655167"/>
            <a:ext cx="22225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oljeZBesedilom 2"/>
          <p:cNvSpPr txBox="1"/>
          <p:nvPr/>
        </p:nvSpPr>
        <p:spPr>
          <a:xfrm>
            <a:off x="1794071" y="6428323"/>
            <a:ext cx="1046759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prešteje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vse ženske rojene v vseh vrednostih let ki jih imamo v tabeli in ta count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grupiramo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 teh letih</a:t>
            </a:r>
          </a:p>
        </p:txBody>
      </p:sp>
    </p:spTree>
    <p:extLst>
      <p:ext uri="{BB962C8B-B14F-4D97-AF65-F5344CB8AC3E}">
        <p14:creationId xmlns:p14="http://schemas.microsoft.com/office/powerpoint/2010/main" val="232273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10" y="5668162"/>
            <a:ext cx="1783578" cy="87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08" y="6486689"/>
            <a:ext cx="2540981" cy="70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32656" y="179512"/>
            <a:ext cx="4176464" cy="3431709"/>
            <a:chOff x="332656" y="179512"/>
            <a:chExt cx="4176464" cy="3431709"/>
          </a:xfrm>
        </p:grpSpPr>
        <p:sp>
          <p:nvSpPr>
            <p:cNvPr id="2" name="PoljeZBesedilom 2"/>
            <p:cNvSpPr txBox="1"/>
            <p:nvPr/>
          </p:nvSpPr>
          <p:spPr>
            <a:xfrm>
              <a:off x="332656" y="179512"/>
              <a:ext cx="4176464" cy="3431709"/>
            </a:xfrm>
            <a:prstGeom prst="rect">
              <a:avLst/>
            </a:prstGeom>
            <a:solidFill>
              <a:srgbClr val="FFFED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primeri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gnezdenja select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stavka:</a:t>
              </a: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664" y="410047"/>
              <a:ext cx="1440160" cy="870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PoljeZBesedilom 2"/>
            <p:cNvSpPr txBox="1"/>
            <p:nvPr/>
          </p:nvSpPr>
          <p:spPr>
            <a:xfrm>
              <a:off x="1916832" y="243372"/>
              <a:ext cx="1080120" cy="84638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vrne samo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imena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in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priimke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zaposlenih ki smo jih zbrali po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ključu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samo tistih ki so na delavnem mestu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manager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iz tabele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titles </a:t>
              </a: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664" y="1344752"/>
              <a:ext cx="1666382" cy="819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PoljeZBesedilom 2"/>
            <p:cNvSpPr txBox="1"/>
            <p:nvPr/>
          </p:nvSpPr>
          <p:spPr>
            <a:xfrm>
              <a:off x="1337965" y="1793605"/>
              <a:ext cx="1301750" cy="41549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ko izbiramo iz tabele ki že je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rezultat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neke poizvedbe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656" y="2267744"/>
              <a:ext cx="1602184" cy="875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PoljeZBesedilom 2"/>
            <p:cNvSpPr txBox="1"/>
            <p:nvPr/>
          </p:nvSpPr>
          <p:spPr>
            <a:xfrm>
              <a:off x="386656" y="3203848"/>
              <a:ext cx="1419682" cy="3077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izpišemo ime in priimek tistega delavca ki ima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največjo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plačo</a:t>
              </a:r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855" y="1187624"/>
              <a:ext cx="2293455" cy="448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PoljeZBesedilom 2"/>
            <p:cNvSpPr txBox="1"/>
            <p:nvPr/>
          </p:nvSpPr>
          <p:spPr>
            <a:xfrm>
              <a:off x="3068960" y="427729"/>
              <a:ext cx="1210350" cy="63094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uporabe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ANY</a:t>
              </a:r>
            </a:p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izpišemo ime, priimek in datum rojstva tistih delavcev kjer so vsi ostali delavci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mlajši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od njih </a:t>
              </a:r>
            </a:p>
          </p:txBody>
        </p:sp>
        <p:sp>
          <p:nvSpPr>
            <p:cNvPr id="12" name="PoljeZBesedilom 2"/>
            <p:cNvSpPr txBox="1"/>
            <p:nvPr/>
          </p:nvSpPr>
          <p:spPr>
            <a:xfrm>
              <a:off x="2808941" y="1681759"/>
              <a:ext cx="1210350" cy="41549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pogojni stavek je torej rojstni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datum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mora biti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manjši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od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vseh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ostalih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277" y="2267744"/>
              <a:ext cx="2358033" cy="656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PoljeZBesedilom 2"/>
            <p:cNvSpPr txBox="1"/>
            <p:nvPr/>
          </p:nvSpPr>
          <p:spPr>
            <a:xfrm>
              <a:off x="2071046" y="2988405"/>
              <a:ext cx="1225320" cy="5232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uporabe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EXISTS</a:t>
              </a:r>
            </a:p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 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ločevanje med </a:t>
              </a:r>
              <a:r>
                <a:rPr lang="sl-SI" sz="700" dirty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istoimenskimi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dirty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stolpci</a:t>
              </a:r>
              <a:r>
                <a:rPr lang="sl-SI" sz="7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uporabljamo </a:t>
              </a:r>
              <a:r>
                <a:rPr lang="sl-SI" sz="700" dirty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sinonime </a:t>
              </a:r>
              <a:endPara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15" name="PoljeZBesedilom 2"/>
            <p:cNvSpPr txBox="1"/>
            <p:nvPr/>
          </p:nvSpPr>
          <p:spPr>
            <a:xfrm>
              <a:off x="3417014" y="2998277"/>
              <a:ext cx="1009296" cy="5232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izpišemo vse zaposlene kjer ne obstaja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nihče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ki zaposlen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pred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njim</a:t>
              </a:r>
            </a:p>
          </p:txBody>
        </p:sp>
      </p:grpSp>
      <p:sp>
        <p:nvSpPr>
          <p:cNvPr id="17" name="PoljeZBesedilom 2"/>
          <p:cNvSpPr txBox="1"/>
          <p:nvPr/>
        </p:nvSpPr>
        <p:spPr>
          <a:xfrm>
            <a:off x="4581128" y="243372"/>
            <a:ext cx="2088232" cy="1231106"/>
          </a:xfrm>
          <a:prstGeom prst="rect">
            <a:avLst/>
          </a:prstGeom>
          <a:solidFill>
            <a:srgbClr val="BCF2C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POIZVEDBA PO VEČ TABELAH: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uporabljamo stik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INNER JOIN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 bistvu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inner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join vrne samo tiste ki imajo enako vrednost v obeh tabelah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NATURAL JOIN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kartezijski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produkt tabel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LEFT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/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RIGHT JOIN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vrne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vse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vrstice iz leve / desne tabele in tiste ki se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ujemajo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druge tabele desne / leve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FULL OUTER JOIN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vrne vse vrstice kjer se ujemajo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ali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desni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ali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levi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714874"/>
            <a:ext cx="3813782" cy="713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PoljeZBesedilom 2"/>
          <p:cNvSpPr txBox="1"/>
          <p:nvPr/>
        </p:nvSpPr>
        <p:spPr>
          <a:xfrm>
            <a:off x="4653136" y="1556812"/>
            <a:ext cx="2016224" cy="784830"/>
          </a:xfrm>
          <a:prstGeom prst="rect">
            <a:avLst/>
          </a:prstGeom>
          <a:solidFill>
            <a:srgbClr val="B0C1F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na čem izvajamo JOIN:</a:t>
            </a:r>
          </a:p>
          <a:p>
            <a:pPr>
              <a:buSzPct val="130000"/>
            </a:pPr>
            <a:endParaRPr lang="sl-SI" sz="100" dirty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napišemo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podamo enakost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napišemo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USING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ne rabimo pogojnega stavka samo ime atributa ampak lahko uporabljamo samo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kadar imena enaka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shortcut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!</a:t>
            </a:r>
          </a:p>
        </p:txBody>
      </p:sp>
      <p:sp>
        <p:nvSpPr>
          <p:cNvPr id="21" name="PoljeZBesedilom 2"/>
          <p:cNvSpPr txBox="1"/>
          <p:nvPr/>
        </p:nvSpPr>
        <p:spPr>
          <a:xfrm>
            <a:off x="4582616" y="2483768"/>
            <a:ext cx="2088232" cy="784830"/>
          </a:xfrm>
          <a:prstGeom prst="rect">
            <a:avLst/>
          </a:prstGeom>
          <a:solidFill>
            <a:srgbClr val="BCF2C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54738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OPERACIJE NAD MNOŽICAMI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CORRESPONDING BY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operacija se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izvede samo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poimenovanimi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stolpci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CORRESPONDING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brez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BY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člena: operacija se izvede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nad </a:t>
            </a:r>
            <a:r>
              <a:rPr lang="sl-SI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skupnimi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stolpci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rezultat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vključuje tudi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duplikate</a:t>
            </a:r>
            <a:endParaRPr lang="sl-SI" sz="700" b="1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04" y="3329682"/>
            <a:ext cx="1421284" cy="281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291898" y="3659239"/>
            <a:ext cx="2263131" cy="1277273"/>
            <a:chOff x="2101973" y="4572000"/>
            <a:chExt cx="2263131" cy="1277273"/>
          </a:xfrm>
        </p:grpSpPr>
        <p:sp>
          <p:nvSpPr>
            <p:cNvPr id="23" name="PoljeZBesedilom 2"/>
            <p:cNvSpPr txBox="1"/>
            <p:nvPr/>
          </p:nvSpPr>
          <p:spPr>
            <a:xfrm>
              <a:off x="2101973" y="4572000"/>
              <a:ext cx="2263131" cy="1277273"/>
            </a:xfrm>
            <a:prstGeom prst="rect">
              <a:avLst/>
            </a:prstGeom>
            <a:solidFill>
              <a:srgbClr val="FFFED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primeri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unije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</a:t>
              </a: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7996" y="4788025"/>
              <a:ext cx="1961399" cy="967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PoljeZBesedilom 2"/>
          <p:cNvSpPr txBox="1"/>
          <p:nvPr/>
        </p:nvSpPr>
        <p:spPr>
          <a:xfrm>
            <a:off x="2385185" y="4548873"/>
            <a:ext cx="178879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izpišemo ime in priimek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moških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žensk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so bili prvi zaposleni</a:t>
            </a:r>
          </a:p>
        </p:txBody>
      </p:sp>
      <p:sp>
        <p:nvSpPr>
          <p:cNvPr id="27" name="PoljeZBesedilom 2"/>
          <p:cNvSpPr txBox="1"/>
          <p:nvPr/>
        </p:nvSpPr>
        <p:spPr>
          <a:xfrm>
            <a:off x="548680" y="4548873"/>
            <a:ext cx="1741726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limit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nam pri urejanju pomaga če želimo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omejiti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število vrstic na izhodu</a:t>
            </a:r>
          </a:p>
        </p:txBody>
      </p:sp>
      <p:sp>
        <p:nvSpPr>
          <p:cNvPr id="28" name="PoljeZBesedilom 2"/>
          <p:cNvSpPr txBox="1"/>
          <p:nvPr/>
        </p:nvSpPr>
        <p:spPr>
          <a:xfrm>
            <a:off x="237008" y="5062695"/>
            <a:ext cx="2112962" cy="230832"/>
          </a:xfrm>
          <a:prstGeom prst="rect">
            <a:avLst/>
          </a:prstGeom>
          <a:solidFill>
            <a:srgbClr val="FFDDFF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INSERT STAVEK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9" name="PoljeZBesedilom 2"/>
          <p:cNvSpPr txBox="1"/>
          <p:nvPr/>
        </p:nvSpPr>
        <p:spPr>
          <a:xfrm>
            <a:off x="261737" y="5344997"/>
            <a:ext cx="2088232" cy="646331"/>
          </a:xfrm>
          <a:prstGeom prst="rect">
            <a:avLst/>
          </a:prstGeom>
          <a:solidFill>
            <a:srgbClr val="BCF2C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seznam column ni obvezen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vpisati moramo vrednost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razen tiste ki imajo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default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seznam vrednosti mora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strezati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column seznamu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08" y="6022772"/>
            <a:ext cx="2005422" cy="28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PoljeZBesedilom 2"/>
          <p:cNvSpPr txBox="1"/>
          <p:nvPr/>
        </p:nvSpPr>
        <p:spPr>
          <a:xfrm>
            <a:off x="258886" y="6321684"/>
            <a:ext cx="1344854" cy="200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vstavljanja v tabelo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4" y="7328848"/>
            <a:ext cx="2041722" cy="27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PoljeZBesedilom 2"/>
          <p:cNvSpPr txBox="1"/>
          <p:nvPr/>
        </p:nvSpPr>
        <p:spPr>
          <a:xfrm>
            <a:off x="278651" y="6878583"/>
            <a:ext cx="756579" cy="415498"/>
          </a:xfrm>
          <a:prstGeom prst="rect">
            <a:avLst/>
          </a:prstGeom>
          <a:solidFill>
            <a:srgbClr val="E1FFF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vstavljanja iz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drugih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tabel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184" y="5352174"/>
            <a:ext cx="1779573" cy="539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PoljeZBesedilom 2"/>
          <p:cNvSpPr txBox="1"/>
          <p:nvPr/>
        </p:nvSpPr>
        <p:spPr>
          <a:xfrm>
            <a:off x="2440406" y="5062695"/>
            <a:ext cx="1728192" cy="230832"/>
          </a:xfrm>
          <a:prstGeom prst="rect">
            <a:avLst/>
          </a:prstGeom>
          <a:solidFill>
            <a:srgbClr val="85E1A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UPDATE STAVEK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471" y="5953314"/>
            <a:ext cx="2044838" cy="294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PoljeZBesedilom 2"/>
          <p:cNvSpPr txBox="1"/>
          <p:nvPr/>
        </p:nvSpPr>
        <p:spPr>
          <a:xfrm>
            <a:off x="2564566" y="6332800"/>
            <a:ext cx="1224474" cy="307777"/>
          </a:xfrm>
          <a:prstGeom prst="rect">
            <a:avLst/>
          </a:prstGeom>
          <a:solidFill>
            <a:srgbClr val="F9E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posodobimo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plačo vsem zaposlenim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10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%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7" name="PoljeZBesedilom 2"/>
          <p:cNvSpPr txBox="1"/>
          <p:nvPr/>
        </p:nvSpPr>
        <p:spPr>
          <a:xfrm>
            <a:off x="4254163" y="5062695"/>
            <a:ext cx="2415195" cy="230832"/>
          </a:xfrm>
          <a:prstGeom prst="rect">
            <a:avLst/>
          </a:prstGeom>
          <a:solidFill>
            <a:srgbClr val="70B89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DELETE STAVEK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164" y="5338082"/>
            <a:ext cx="1263068" cy="29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PoljeZBesedilom 2"/>
          <p:cNvSpPr txBox="1"/>
          <p:nvPr/>
        </p:nvSpPr>
        <p:spPr>
          <a:xfrm>
            <a:off x="5625244" y="5360149"/>
            <a:ext cx="1000066" cy="523220"/>
          </a:xfrm>
          <a:prstGeom prst="rect">
            <a:avLst/>
          </a:prstGeom>
          <a:solidFill>
            <a:srgbClr val="D7F5E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izpustimo pogoj where zbrišemo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vrstice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ampak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ostane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1" name="PoljeZBesedilom 2"/>
          <p:cNvSpPr txBox="1"/>
          <p:nvPr/>
        </p:nvSpPr>
        <p:spPr>
          <a:xfrm>
            <a:off x="4207181" y="6421710"/>
            <a:ext cx="2332568" cy="200055"/>
          </a:xfrm>
          <a:prstGeom prst="rect">
            <a:avLst/>
          </a:prstGeom>
          <a:solidFill>
            <a:srgbClr val="FFCCF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izbrišemo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plače delavcev ki niso več zaposleni tam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2" name="PoljeZBesedilom 2"/>
          <p:cNvSpPr txBox="1"/>
          <p:nvPr/>
        </p:nvSpPr>
        <p:spPr>
          <a:xfrm>
            <a:off x="2866671" y="6900282"/>
            <a:ext cx="3804177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PODATKOVNI TIPI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7133470"/>
            <a:ext cx="3607104" cy="1794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PoljeZBesedilom 2"/>
          <p:cNvSpPr txBox="1"/>
          <p:nvPr/>
        </p:nvSpPr>
        <p:spPr>
          <a:xfrm>
            <a:off x="313914" y="7666174"/>
            <a:ext cx="1182535" cy="2000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različne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omejitve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24" y="7899005"/>
            <a:ext cx="2388889" cy="93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PoljeZBesedilom 2"/>
          <p:cNvSpPr txBox="1"/>
          <p:nvPr/>
        </p:nvSpPr>
        <p:spPr>
          <a:xfrm>
            <a:off x="2564566" y="7738942"/>
            <a:ext cx="960748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omejitve definiramo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ALTER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CREATE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stavkih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61" y="8310031"/>
            <a:ext cx="2448442" cy="5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12" y="3995936"/>
            <a:ext cx="2582343" cy="1484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PoljeZBesedilom 2"/>
          <p:cNvSpPr txBox="1"/>
          <p:nvPr/>
        </p:nvSpPr>
        <p:spPr>
          <a:xfrm>
            <a:off x="250653" y="2430387"/>
            <a:ext cx="6418707" cy="230832"/>
          </a:xfrm>
          <a:prstGeom prst="rect">
            <a:avLst/>
          </a:prstGeom>
          <a:solidFill>
            <a:srgbClr val="FFCC6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USTVARJANJE TABELE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9" y="397310"/>
            <a:ext cx="1512168" cy="17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oljeZBesedilom 2"/>
          <p:cNvSpPr txBox="1"/>
          <p:nvPr/>
        </p:nvSpPr>
        <p:spPr>
          <a:xfrm>
            <a:off x="260649" y="197255"/>
            <a:ext cx="1080120" cy="2000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obveznost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" name="PoljeZBesedilom 2"/>
          <p:cNvSpPr txBox="1"/>
          <p:nvPr/>
        </p:nvSpPr>
        <p:spPr>
          <a:xfrm>
            <a:off x="272109" y="611560"/>
            <a:ext cx="927720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omejitve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domene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9" y="899592"/>
            <a:ext cx="1656183" cy="29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24" y="182526"/>
            <a:ext cx="2088232" cy="39114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84" y="652278"/>
            <a:ext cx="1656184" cy="28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92" y="983351"/>
            <a:ext cx="1152128" cy="122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2" y="359530"/>
            <a:ext cx="2531534" cy="467312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2" y="947180"/>
            <a:ext cx="2626071" cy="47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oljeZBesedilom 2"/>
          <p:cNvSpPr txBox="1"/>
          <p:nvPr/>
        </p:nvSpPr>
        <p:spPr>
          <a:xfrm>
            <a:off x="4614487" y="899592"/>
            <a:ext cx="1118769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ukinemo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neko domeno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3" y="1253010"/>
            <a:ext cx="2808561" cy="111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849426" y="1474404"/>
            <a:ext cx="3675918" cy="846386"/>
            <a:chOff x="2849426" y="1474404"/>
            <a:chExt cx="2967090" cy="846386"/>
          </a:xfrm>
        </p:grpSpPr>
        <p:sp>
          <p:nvSpPr>
            <p:cNvPr id="15" name="PoljeZBesedilom 2"/>
            <p:cNvSpPr txBox="1"/>
            <p:nvPr/>
          </p:nvSpPr>
          <p:spPr>
            <a:xfrm>
              <a:off x="2849426" y="1474404"/>
              <a:ext cx="2967090" cy="84638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solidFill>
                    <a:srgbClr val="C00000"/>
                  </a:solidFill>
                  <a:latin typeface="Arial" pitchFamily="34" charset="0"/>
                  <a:ea typeface="Malgun Gothic" pitchFamily="34" charset="-127"/>
                  <a:cs typeface="Arial" pitchFamily="34" charset="0"/>
                </a:rPr>
                <a:t>celovitost povezav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 če ima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tuji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ključ neko vrednost potem se more ta vrednost nahajati v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primarnem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ključu povezane tabele, če to ni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izpolnjeno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se zavrne z opcijami:</a:t>
              </a: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308" y="1777000"/>
              <a:ext cx="536058" cy="472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61" y="1950145"/>
            <a:ext cx="2160240" cy="27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PoljeZBesedilom 2"/>
          <p:cNvSpPr txBox="1"/>
          <p:nvPr/>
        </p:nvSpPr>
        <p:spPr>
          <a:xfrm>
            <a:off x="5911053" y="1977055"/>
            <a:ext cx="463860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3" y="2687910"/>
            <a:ext cx="1763339" cy="64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PoljeZBesedilom 2"/>
          <p:cNvSpPr txBox="1"/>
          <p:nvPr/>
        </p:nvSpPr>
        <p:spPr>
          <a:xfrm>
            <a:off x="2199467" y="2749600"/>
            <a:ext cx="3533789" cy="861774"/>
          </a:xfrm>
          <a:prstGeom prst="rect">
            <a:avLst/>
          </a:prstGeom>
          <a:solidFill>
            <a:srgbClr val="F7E15F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2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elacije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drugi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objekti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 v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nekem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okolju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okolje ima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enega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katalogov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shema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poimenovana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kolekcija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povezanih podatkovnih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objektov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objekti v shemi so lahko </a:t>
            </a:r>
            <a:r>
              <a:rPr lang="sl-SI" sz="8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tabele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pogledi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domene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trditve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dodelitve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pretvorbe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znakovni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nizi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vsi objekti imajo istega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lastnika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74" y="3413274"/>
            <a:ext cx="2660786" cy="876884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38" y="3408586"/>
            <a:ext cx="1942381" cy="53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2378392" y="3677857"/>
            <a:ext cx="1361643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CASCADE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pomeni da se kaskadno brišejo objekti, če eno brisanje ne uspe se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zavrne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cela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operacija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8" name="PoljeZBesedilom 2"/>
          <p:cNvSpPr txBox="1"/>
          <p:nvPr/>
        </p:nvSpPr>
        <p:spPr>
          <a:xfrm>
            <a:off x="1994818" y="4456355"/>
            <a:ext cx="766935" cy="41549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KREIRANJE TABELE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zraven primer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55" y="4366066"/>
            <a:ext cx="2307766" cy="181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PoljeZBesedilom 2"/>
          <p:cNvSpPr txBox="1"/>
          <p:nvPr/>
        </p:nvSpPr>
        <p:spPr>
          <a:xfrm>
            <a:off x="4565185" y="4433272"/>
            <a:ext cx="2091122" cy="230832"/>
          </a:xfrm>
          <a:prstGeom prst="rect">
            <a:avLst/>
          </a:prstGeom>
          <a:solidFill>
            <a:srgbClr val="F4D728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ALTER STAVEK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1" name="PoljeZBesedilom 2"/>
          <p:cNvSpPr txBox="1"/>
          <p:nvPr/>
        </p:nvSpPr>
        <p:spPr>
          <a:xfrm>
            <a:off x="5013176" y="4755707"/>
            <a:ext cx="1512168" cy="969496"/>
          </a:xfrm>
          <a:prstGeom prst="rect">
            <a:avLst/>
          </a:prstGeom>
          <a:solidFill>
            <a:srgbClr val="BBF0F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stolpce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izbrišemo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stolpce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dodajamo in ukinemo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omejitve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določamo in ukinemo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privzete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spreminjamo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tipe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stolpcev</a:t>
            </a:r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884" y="5741519"/>
            <a:ext cx="1660337" cy="27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81" y="6084168"/>
            <a:ext cx="2003750" cy="60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PoljeZBesedilom 2"/>
          <p:cNvSpPr txBox="1"/>
          <p:nvPr/>
        </p:nvSpPr>
        <p:spPr>
          <a:xfrm>
            <a:off x="260648" y="5609787"/>
            <a:ext cx="2588777" cy="2308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BRISANJE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5" y="5876839"/>
            <a:ext cx="2453575" cy="15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PoljeZBesedilom 2"/>
          <p:cNvSpPr txBox="1"/>
          <p:nvPr/>
        </p:nvSpPr>
        <p:spPr>
          <a:xfrm>
            <a:off x="1625142" y="6125529"/>
            <a:ext cx="1500709" cy="230832"/>
          </a:xfrm>
          <a:prstGeom prst="rect">
            <a:avLst/>
          </a:prstGeom>
          <a:solidFill>
            <a:srgbClr val="FF996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INDEKSI 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51" y="6804248"/>
            <a:ext cx="1534603" cy="60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PoljeZBesedilom 2"/>
          <p:cNvSpPr txBox="1"/>
          <p:nvPr/>
        </p:nvSpPr>
        <p:spPr>
          <a:xfrm>
            <a:off x="1654933" y="6426035"/>
            <a:ext cx="1486142" cy="538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urejanje tabel po stolpcih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ključni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poizvedbo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vedno narejen indeks po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primarnih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ključih</a:t>
            </a:r>
          </a:p>
        </p:txBody>
      </p:sp>
      <p:sp>
        <p:nvSpPr>
          <p:cNvPr id="39" name="PoljeZBesedilom 2"/>
          <p:cNvSpPr txBox="1"/>
          <p:nvPr/>
        </p:nvSpPr>
        <p:spPr>
          <a:xfrm>
            <a:off x="3229453" y="6255934"/>
            <a:ext cx="1321296" cy="230832"/>
          </a:xfrm>
          <a:prstGeom prst="rect">
            <a:avLst/>
          </a:prstGeom>
          <a:solidFill>
            <a:srgbClr val="FF996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POGLEDI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0" name="PoljeZBesedilom 2"/>
          <p:cNvSpPr txBox="1"/>
          <p:nvPr/>
        </p:nvSpPr>
        <p:spPr>
          <a:xfrm>
            <a:off x="3229143" y="6566301"/>
            <a:ext cx="1321606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navidezne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tabele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ozadju vedno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select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stavek</a:t>
            </a:r>
          </a:p>
        </p:txBody>
      </p:sp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23" y="7070495"/>
            <a:ext cx="2257869" cy="402225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PoljeZBesedilom 2"/>
          <p:cNvSpPr txBox="1"/>
          <p:nvPr/>
        </p:nvSpPr>
        <p:spPr>
          <a:xfrm>
            <a:off x="313621" y="6157526"/>
            <a:ext cx="1234961" cy="230832"/>
          </a:xfrm>
          <a:prstGeom prst="rect">
            <a:avLst/>
          </a:prstGeom>
          <a:solidFill>
            <a:srgbClr val="FF996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TRANSAKCIJE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3" name="PoljeZBesedilom 2"/>
          <p:cNvSpPr txBox="1"/>
          <p:nvPr/>
        </p:nvSpPr>
        <p:spPr>
          <a:xfrm>
            <a:off x="297845" y="6431645"/>
            <a:ext cx="1250737" cy="1831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atomarna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deluje z enim ali več ukazi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SQL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spremembe so drugim transakcijam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skrite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dokler transakcija 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končana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se zaključi eksplicitno z ukazoma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ROLLBACK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COMMIT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se zaključi implicitno z programom kjer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klicana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moremo jih gnezditi</a:t>
            </a:r>
          </a:p>
        </p:txBody>
      </p:sp>
      <p:sp>
        <p:nvSpPr>
          <p:cNvPr id="45" name="PoljeZBesedilom 2"/>
          <p:cNvSpPr txBox="1"/>
          <p:nvPr/>
        </p:nvSpPr>
        <p:spPr>
          <a:xfrm>
            <a:off x="1817811" y="7626609"/>
            <a:ext cx="1135536" cy="846386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READ ONLY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samo transakcije ki iz baze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berejo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torej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SUBP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dovoli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INSERT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UPDATE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DELETE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samo nad začasnimi tabelami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6" name="PoljeZBesedilom 2"/>
          <p:cNvSpPr txBox="1"/>
          <p:nvPr/>
        </p:nvSpPr>
        <p:spPr>
          <a:xfrm>
            <a:off x="3200699" y="7623495"/>
            <a:ext cx="2376264" cy="307777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ISOLATION LEVEL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stopnja interakcije ki je dovoljena by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SUBP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varen je samo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SERIALIZABLE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8" name="PoljeZBesedilom 2"/>
          <p:cNvSpPr txBox="1"/>
          <p:nvPr/>
        </p:nvSpPr>
        <p:spPr>
          <a:xfrm>
            <a:off x="3217145" y="8049802"/>
            <a:ext cx="315529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DIRTY READ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pri izolaciji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UNCOMMITTED  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NON REPEATABLE READ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UNCOMMITTED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COMMITTED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PHANTOM READ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pri vseh razen pri tisti edini ki je varna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prve dve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lock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based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 have no idea kaj to pomeni not gonna lie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4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7" y="6970236"/>
            <a:ext cx="2588927" cy="2048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32" y="2681220"/>
            <a:ext cx="1779204" cy="121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53354" y="179511"/>
            <a:ext cx="2720491" cy="3960440"/>
            <a:chOff x="132445" y="107505"/>
            <a:chExt cx="2720491" cy="396044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282" y="1505079"/>
              <a:ext cx="1584176" cy="248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40" y="179511"/>
              <a:ext cx="2592288" cy="12798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282" y="1753577"/>
              <a:ext cx="2376264" cy="279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30" y="2061241"/>
              <a:ext cx="1943126" cy="4519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PoljeZBesedilom 2"/>
            <p:cNvSpPr txBox="1"/>
            <p:nvPr/>
          </p:nvSpPr>
          <p:spPr>
            <a:xfrm>
              <a:off x="253354" y="2530845"/>
              <a:ext cx="1140667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SET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CONSTRAINTS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nastavi omejitve</a:t>
              </a: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34" y="2926326"/>
              <a:ext cx="2322536" cy="1039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PoljeZBesedilom 2"/>
            <p:cNvSpPr txBox="1"/>
            <p:nvPr/>
          </p:nvSpPr>
          <p:spPr>
            <a:xfrm>
              <a:off x="1644068" y="3136456"/>
              <a:ext cx="977576" cy="5232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DEFERRABLE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pomeni da lahko spreminjamo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zakasnelost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32445" y="107505"/>
              <a:ext cx="2720491" cy="3960440"/>
            </a:xfrm>
            <a:prstGeom prst="rect">
              <a:avLst/>
            </a:prstGeom>
            <a:noFill/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</p:grpSp>
      <p:sp>
        <p:nvSpPr>
          <p:cNvPr id="11" name="PoljeZBesedilom 2"/>
          <p:cNvSpPr txBox="1"/>
          <p:nvPr/>
        </p:nvSpPr>
        <p:spPr>
          <a:xfrm>
            <a:off x="3068960" y="163594"/>
            <a:ext cx="3600400" cy="230832"/>
          </a:xfrm>
          <a:prstGeom prst="rect">
            <a:avLst/>
          </a:prstGeom>
          <a:solidFill>
            <a:srgbClr val="F4D728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IZVEDBENI OBJEKTI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2" name="PoljeZBesedilom 2"/>
          <p:cNvSpPr txBox="1"/>
          <p:nvPr/>
        </p:nvSpPr>
        <p:spPr>
          <a:xfrm>
            <a:off x="3068960" y="466794"/>
            <a:ext cx="3096344" cy="492443"/>
          </a:xfrm>
          <a:prstGeom prst="rect">
            <a:avLst/>
          </a:prstGeom>
          <a:solidFill>
            <a:srgbClr val="FBF1B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2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sprožilci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sprožijo se pred ali po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insert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delete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update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podprogrami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funkcije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hitro vendar poslovna logika na podatkovno raven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53" y="1389988"/>
            <a:ext cx="2876913" cy="121359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437341" y="1036331"/>
            <a:ext cx="2307501" cy="1096916"/>
            <a:chOff x="4550499" y="1262314"/>
            <a:chExt cx="2307501" cy="1096916"/>
          </a:xfrm>
        </p:grpSpPr>
        <p:sp>
          <p:nvSpPr>
            <p:cNvPr id="15" name="Rectangle 14"/>
            <p:cNvSpPr/>
            <p:nvPr/>
          </p:nvSpPr>
          <p:spPr>
            <a:xfrm>
              <a:off x="4550499" y="1262314"/>
              <a:ext cx="2307501" cy="10969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1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440" y="1314896"/>
              <a:ext cx="2199617" cy="991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</p:pic>
      </p:grpSp>
      <p:sp>
        <p:nvSpPr>
          <p:cNvPr id="21" name="PoljeZBesedilom 2"/>
          <p:cNvSpPr txBox="1"/>
          <p:nvPr/>
        </p:nvSpPr>
        <p:spPr>
          <a:xfrm>
            <a:off x="3075186" y="1047895"/>
            <a:ext cx="1217910" cy="20005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TEMPLATE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PRIMERI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64671" y="2719244"/>
            <a:ext cx="1660674" cy="1132676"/>
            <a:chOff x="4864671" y="2719244"/>
            <a:chExt cx="1660674" cy="1132676"/>
          </a:xfrm>
        </p:grpSpPr>
        <p:sp>
          <p:nvSpPr>
            <p:cNvPr id="19" name="Rectangle 18"/>
            <p:cNvSpPr/>
            <p:nvPr/>
          </p:nvSpPr>
          <p:spPr>
            <a:xfrm>
              <a:off x="4864671" y="2719244"/>
              <a:ext cx="1660674" cy="11326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1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7259" y="2756739"/>
              <a:ext cx="1575498" cy="1021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" name="PoljeZBesedilom 29"/>
          <p:cNvSpPr txBox="1"/>
          <p:nvPr/>
        </p:nvSpPr>
        <p:spPr>
          <a:xfrm>
            <a:off x="254074" y="4279917"/>
            <a:ext cx="6415286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FIZIČNA ZGRADBA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44" y="4001452"/>
            <a:ext cx="2671688" cy="66939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0" y="4587694"/>
            <a:ext cx="3919156" cy="2590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PoljeZBesedilom 2"/>
          <p:cNvSpPr txBox="1"/>
          <p:nvPr/>
        </p:nvSpPr>
        <p:spPr>
          <a:xfrm>
            <a:off x="4159379" y="4788024"/>
            <a:ext cx="1933917" cy="4924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6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DISK SPACE MANAGER</a:t>
            </a:r>
            <a:endParaRPr lang="sl-SI" sz="900" b="1" dirty="0" smtClean="0">
              <a:solidFill>
                <a:srgbClr val="3E6C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upravlja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prostorom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disku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ukaze prejema od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file managerja</a:t>
            </a:r>
          </a:p>
        </p:txBody>
      </p:sp>
      <p:sp>
        <p:nvSpPr>
          <p:cNvPr id="26" name="PoljeZBesedilom 2"/>
          <p:cNvSpPr txBox="1"/>
          <p:nvPr/>
        </p:nvSpPr>
        <p:spPr>
          <a:xfrm>
            <a:off x="4072177" y="5390397"/>
            <a:ext cx="2618722" cy="8617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6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FILE MANAGER</a:t>
            </a:r>
            <a:endParaRPr lang="sl-SI" sz="900" b="1" dirty="0" smtClean="0">
              <a:solidFill>
                <a:srgbClr val="3E6C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posreduje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zahteve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zasedanje ali sproščanje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prostora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disku v enotah oz.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straneh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odgovoren za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upravljanje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strani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znotraj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datoteke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odgovoren za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urejanje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zapisov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znotraj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strani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velikost strani parameter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SUPB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4 – 8 kb usually</a:t>
            </a:r>
            <a:endParaRPr lang="pl-PL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7" name="PoljeZBesedilom 2"/>
          <p:cNvSpPr txBox="1"/>
          <p:nvPr/>
        </p:nvSpPr>
        <p:spPr>
          <a:xfrm>
            <a:off x="4159379" y="6404571"/>
            <a:ext cx="2618722" cy="4924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6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BUFFER MANAGER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prenos strani iz diska v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medpomnilnik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file manager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najde stran z zapisom</a:t>
            </a:r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795" y="7020272"/>
            <a:ext cx="3480927" cy="180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oljeZBesedilom 2"/>
          <p:cNvSpPr txBox="1"/>
          <p:nvPr/>
        </p:nvSpPr>
        <p:spPr>
          <a:xfrm>
            <a:off x="3059720" y="6970237"/>
            <a:ext cx="2359125" cy="415498"/>
          </a:xfrm>
          <a:prstGeom prst="rect">
            <a:avLst/>
          </a:prstGeom>
          <a:solidFill>
            <a:srgbClr val="EAFDD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razlogi da shranjujemo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terciarne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sekundarne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pomnilnike so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obstojnost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enoto,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prostor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primarnega pomnilnika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1" name="PoljeZBesedilom 2"/>
          <p:cNvSpPr txBox="1"/>
          <p:nvPr/>
        </p:nvSpPr>
        <p:spPr>
          <a:xfrm>
            <a:off x="2661455" y="8532440"/>
            <a:ext cx="860057" cy="200055"/>
          </a:xfrm>
          <a:prstGeom prst="rect">
            <a:avLst/>
          </a:prstGeom>
          <a:solidFill>
            <a:srgbClr val="EAFDD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magnetni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disk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260648" y="251520"/>
            <a:ext cx="1944216" cy="17235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6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MAGNETNI DISK</a:t>
            </a:r>
            <a:endParaRPr lang="sl-SI" sz="900" b="1" dirty="0" smtClean="0">
              <a:solidFill>
                <a:srgbClr val="3E6C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povprečen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dostopni čas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odvisen od iskalnega časa,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rotacijske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zakasnitve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časa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prenosa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organizacija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 bistveno vpliva na dostopni čas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HDD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SSD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diskovna polja RAID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porazdelitev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boljšo učinkovitost in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podvajanje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 za večjo zanesljivot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različni raid razmerje med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učinkovitostjo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zanesljivostjo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204864" y="611560"/>
            <a:ext cx="216024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jeZBesedilom 2"/>
          <p:cNvSpPr txBox="1"/>
          <p:nvPr/>
        </p:nvSpPr>
        <p:spPr>
          <a:xfrm>
            <a:off x="2441352" y="251520"/>
            <a:ext cx="1944216" cy="9541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8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RAID z porazdelitvijo podatkov</a:t>
            </a:r>
            <a:r>
              <a:rPr lang="pl-PL" sz="8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uporabniku se kaže kot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podatki se razdelijo na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enote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temu rečemo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striping units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vsaka enota gre na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 disk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ima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RAID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diskov se enota I zapiše na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 mod D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disk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85568" y="395536"/>
            <a:ext cx="19556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jeZBesedilom 2"/>
          <p:cNvSpPr txBox="1"/>
          <p:nvPr/>
        </p:nvSpPr>
        <p:spPr>
          <a:xfrm>
            <a:off x="4653136" y="251520"/>
            <a:ext cx="1944216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l-PL" sz="8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RAID z podvajanjem podatkov</a:t>
            </a:r>
            <a:r>
              <a:rPr lang="pl-PL" sz="8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redundanten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disk za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paritetni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bit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polje sestavljeno iz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podatkovnih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kontrolnih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diskov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število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kontrolnih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diskov odvisno od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stopnje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redundance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1171831"/>
            <a:ext cx="1917005" cy="16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79" y="2187613"/>
            <a:ext cx="1512168" cy="271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906" y="1331640"/>
            <a:ext cx="1238635" cy="48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30" y="1331640"/>
            <a:ext cx="834206" cy="117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PoljeZBesedilom 2"/>
          <p:cNvSpPr txBox="1"/>
          <p:nvPr/>
        </p:nvSpPr>
        <p:spPr>
          <a:xfrm>
            <a:off x="3284984" y="1928648"/>
            <a:ext cx="1290817" cy="1169551"/>
          </a:xfrm>
          <a:prstGeom prst="rect">
            <a:avLst/>
          </a:prstGeom>
          <a:solidFill>
            <a:srgbClr val="FBF1B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RAID 0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Brez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redundance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porablja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porazdeljevanje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povečanje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pasovne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širine ampak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MTTF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oz. mean time to faliure pada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linearno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 številom diskov. Največja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100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%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prostora, ker ni redundantnih podatkov.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10" y="2051720"/>
            <a:ext cx="77809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PoljeZBesedilom 2"/>
          <p:cNvSpPr txBox="1"/>
          <p:nvPr/>
        </p:nvSpPr>
        <p:spPr>
          <a:xfrm>
            <a:off x="1179383" y="2076252"/>
            <a:ext cx="1025481" cy="1277273"/>
          </a:xfrm>
          <a:prstGeom prst="rect">
            <a:avLst/>
          </a:prstGeom>
          <a:solidFill>
            <a:srgbClr val="FBF1B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RAID 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Dve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kopije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 na dveh diskih, najdražja rešitev, to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mirrored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disk. Vsako pisanje pomeni pisanje dvakrat.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50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% izraba prostora, pisanje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paralelno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možnost napake.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2915815"/>
            <a:ext cx="1963811" cy="63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6"/>
          <a:stretch/>
        </p:blipFill>
        <p:spPr bwMode="auto">
          <a:xfrm>
            <a:off x="2312876" y="3172902"/>
            <a:ext cx="2318023" cy="588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PoljeZBesedilom 2"/>
          <p:cNvSpPr txBox="1"/>
          <p:nvPr/>
        </p:nvSpPr>
        <p:spPr>
          <a:xfrm>
            <a:off x="2318731" y="2623157"/>
            <a:ext cx="750230" cy="4154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pomembne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parametre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70" y="3448026"/>
            <a:ext cx="1415753" cy="104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16" y="3862338"/>
            <a:ext cx="1445084" cy="941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PoljeZBesedilom 2"/>
          <p:cNvSpPr txBox="1"/>
          <p:nvPr/>
        </p:nvSpPr>
        <p:spPr>
          <a:xfrm>
            <a:off x="3294143" y="3849298"/>
            <a:ext cx="1440160" cy="954107"/>
          </a:xfrm>
          <a:prstGeom prst="rect">
            <a:avLst/>
          </a:prstGeom>
          <a:solidFill>
            <a:srgbClr val="FBF1B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RAID 6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porazdeljen z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porazdeljeno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redundanco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Enota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porazdelitve je blok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Redundanca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paritetni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bit,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 dva paritetna bita, oba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porazdeljena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Neobčutljiv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 hkratno odpoved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dveh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diskov.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315" y="3647825"/>
            <a:ext cx="1922054" cy="115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" y="4932039"/>
            <a:ext cx="4439990" cy="13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404664" y="4724290"/>
            <a:ext cx="707791" cy="415498"/>
          </a:xfrm>
          <a:prstGeom prst="rect">
            <a:avLst/>
          </a:prstGeom>
          <a:solidFill>
            <a:srgbClr val="FBF1B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obstajajo tudi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gnezdena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polja diskov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7" name="PoljeZBesedilom 2"/>
          <p:cNvSpPr txBox="1"/>
          <p:nvPr/>
        </p:nvSpPr>
        <p:spPr>
          <a:xfrm>
            <a:off x="4514531" y="5024372"/>
            <a:ext cx="2129627" cy="230832"/>
          </a:xfrm>
          <a:prstGeom prst="rect">
            <a:avLst/>
          </a:prstGeom>
          <a:solidFill>
            <a:srgbClr val="FFCC6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DISK SPACE MANAGER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8" name="PoljeZBesedilom 2"/>
          <p:cNvSpPr txBox="1"/>
          <p:nvPr/>
        </p:nvSpPr>
        <p:spPr>
          <a:xfrm>
            <a:off x="4835501" y="5303137"/>
            <a:ext cx="1808657" cy="1200329"/>
          </a:xfrm>
          <a:prstGeom prst="rect">
            <a:avLst/>
          </a:prstGeom>
          <a:solidFill>
            <a:srgbClr val="F4F5C3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krije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podrobnosti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strojne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opreme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 da ostale komponente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SUPB vidijo podatke kot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zbirko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strani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stran je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blok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disku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obstajata dva načina za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vzdrževanje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zasedenih in prostih blokov</a:t>
            </a:r>
          </a:p>
        </p:txBody>
      </p:sp>
      <p:sp>
        <p:nvSpPr>
          <p:cNvPr id="33" name="PoljeZBesedilom 2"/>
          <p:cNvSpPr txBox="1"/>
          <p:nvPr/>
        </p:nvSpPr>
        <p:spPr>
          <a:xfrm>
            <a:off x="2558046" y="6446121"/>
            <a:ext cx="2410333" cy="307777"/>
          </a:xfrm>
          <a:prstGeom prst="rect">
            <a:avLst/>
          </a:prstGeom>
          <a:solidFill>
            <a:srgbClr val="F7E15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vzdrževanje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seznama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prostih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blokov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kazalec na prvi blok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seznama se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shrani na znano lokacijo na disku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5" name="PoljeZBesedilom 2"/>
          <p:cNvSpPr txBox="1"/>
          <p:nvPr/>
        </p:nvSpPr>
        <p:spPr>
          <a:xfrm>
            <a:off x="5168266" y="6546149"/>
            <a:ext cx="1417997" cy="415498"/>
          </a:xfrm>
          <a:prstGeom prst="rect">
            <a:avLst/>
          </a:prstGeom>
          <a:solidFill>
            <a:srgbClr val="F7E15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vzdrževanje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bitne mape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 blok je v bitni mapi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 ki označi ali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blok zaseden 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6" name="PoljeZBesedilom 2"/>
          <p:cNvSpPr txBox="1"/>
          <p:nvPr/>
        </p:nvSpPr>
        <p:spPr>
          <a:xfrm>
            <a:off x="214734" y="6446121"/>
            <a:ext cx="2242548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datotečnega sistema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disk space manager lahko uporablja datoteke iz OS saj je celotna podatkovna baza na eni ali več datotekah, veliko podatkovnih baz ima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svoj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7" name="PoljeZBesedilom 2"/>
          <p:cNvSpPr txBox="1"/>
          <p:nvPr/>
        </p:nvSpPr>
        <p:spPr>
          <a:xfrm>
            <a:off x="201060" y="7080814"/>
            <a:ext cx="2867900" cy="230832"/>
          </a:xfrm>
          <a:prstGeom prst="rect">
            <a:avLst/>
          </a:prstGeom>
          <a:solidFill>
            <a:srgbClr val="E3E66C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BUFFER MANAGER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8" name="PoljeZBesedilom 2"/>
          <p:cNvSpPr txBox="1"/>
          <p:nvPr/>
        </p:nvSpPr>
        <p:spPr>
          <a:xfrm>
            <a:off x="214733" y="7452320"/>
            <a:ext cx="2854227" cy="584775"/>
          </a:xfrm>
          <a:prstGeom prst="rect">
            <a:avLst/>
          </a:prstGeom>
          <a:solidFill>
            <a:srgbClr val="F4F5C3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vsak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medpomnilniku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dve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spremenljivki</a:t>
            </a:r>
            <a:endParaRPr lang="pl-PL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pin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count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število trenutnih uporabnikov na strani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dirty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ali je stran spremenjena ali ne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true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/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false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začetno stanje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false</a:t>
            </a:r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622" y="6969341"/>
            <a:ext cx="3152378" cy="15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PoljeZBesedilom 2"/>
          <p:cNvSpPr txBox="1"/>
          <p:nvPr/>
        </p:nvSpPr>
        <p:spPr>
          <a:xfrm>
            <a:off x="215757" y="8087952"/>
            <a:ext cx="3835624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POSTOPEK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Pojavi se zahteva po določeni strani upravljavec pogleda če se stran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nahaja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kakšnem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okvirju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vrne pomnilniški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poveča pin count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Sicer izbere okvir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zamenjavo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če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dirty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okvirja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true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se stran prepiše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disk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Stran se prenese iz diska v okvir določen za zamenjavo in pin count okvirja gre na 1. Ko sistem določi da se je stran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sprostila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postavi pin count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če dirty bit true prepiše stran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nazaj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disk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2" name="PoljeZBesedilom 2"/>
          <p:cNvSpPr txBox="1"/>
          <p:nvPr/>
        </p:nvSpPr>
        <p:spPr>
          <a:xfrm>
            <a:off x="2869194" y="7452320"/>
            <a:ext cx="1088531" cy="738664"/>
          </a:xfrm>
          <a:prstGeom prst="rect">
            <a:avLst/>
          </a:prstGeom>
          <a:solidFill>
            <a:srgbClr val="F0F5E7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so vsi okvirji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zasedeni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izberemo stran ki pin count 0, če več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strategija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izbire. Če take ni čakamo na sprostitev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0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</TotalTime>
  <Words>6756</Words>
  <Application>Microsoft Office PowerPoint</Application>
  <PresentationFormat>On-screen Show (4:3)</PresentationFormat>
  <Paragraphs>1526</Paragraphs>
  <Slides>23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</dc:creator>
  <cp:lastModifiedBy>Nina</cp:lastModifiedBy>
  <cp:revision>147</cp:revision>
  <dcterms:created xsi:type="dcterms:W3CDTF">2021-11-13T09:01:49Z</dcterms:created>
  <dcterms:modified xsi:type="dcterms:W3CDTF">2022-01-30T19:12:44Z</dcterms:modified>
</cp:coreProperties>
</file>